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4"/>
  </p:notesMasterIdLst>
  <p:handoutMasterIdLst>
    <p:handoutMasterId r:id="rId35"/>
  </p:handoutMasterIdLst>
  <p:sldIdLst>
    <p:sldId id="256" r:id="rId2"/>
    <p:sldId id="316" r:id="rId3"/>
    <p:sldId id="282" r:id="rId4"/>
    <p:sldId id="315" r:id="rId5"/>
    <p:sldId id="280" r:id="rId6"/>
    <p:sldId id="318" r:id="rId7"/>
    <p:sldId id="319" r:id="rId8"/>
    <p:sldId id="329" r:id="rId9"/>
    <p:sldId id="317" r:id="rId10"/>
    <p:sldId id="320" r:id="rId11"/>
    <p:sldId id="327" r:id="rId12"/>
    <p:sldId id="321" r:id="rId13"/>
    <p:sldId id="322" r:id="rId14"/>
    <p:sldId id="324" r:id="rId15"/>
    <p:sldId id="288" r:id="rId16"/>
    <p:sldId id="323" r:id="rId17"/>
    <p:sldId id="305" r:id="rId18"/>
    <p:sldId id="306" r:id="rId19"/>
    <p:sldId id="307" r:id="rId20"/>
    <p:sldId id="308" r:id="rId21"/>
    <p:sldId id="309" r:id="rId22"/>
    <p:sldId id="310" r:id="rId23"/>
    <p:sldId id="314" r:id="rId24"/>
    <p:sldId id="311" r:id="rId25"/>
    <p:sldId id="331" r:id="rId26"/>
    <p:sldId id="326" r:id="rId27"/>
    <p:sldId id="330" r:id="rId28"/>
    <p:sldId id="325" r:id="rId29"/>
    <p:sldId id="302" r:id="rId30"/>
    <p:sldId id="332" r:id="rId31"/>
    <p:sldId id="301" r:id="rId32"/>
    <p:sldId id="303" r:id="rId33"/>
  </p:sldIdLst>
  <p:sldSz cx="9144000" cy="6858000" type="screen4x3"/>
  <p:notesSz cx="7010400" cy="9236075"/>
  <p:defaultTextStyle>
    <a:defPPr>
      <a:defRPr lang="en-US"/>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5414" autoAdjust="0"/>
  </p:normalViewPr>
  <p:slideViewPr>
    <p:cSldViewPr>
      <p:cViewPr varScale="1">
        <p:scale>
          <a:sx n="116" d="100"/>
          <a:sy n="116" d="100"/>
        </p:scale>
        <p:origin x="1332" y="108"/>
      </p:cViewPr>
      <p:guideLst>
        <p:guide orient="horz" pos="2160"/>
        <p:guide pos="2880"/>
      </p:guideLst>
    </p:cSldViewPr>
  </p:slideViewPr>
  <p:outlineViewPr>
    <p:cViewPr>
      <p:scale>
        <a:sx n="33" d="100"/>
        <a:sy n="33" d="100"/>
      </p:scale>
      <p:origin x="48" y="755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120"/>
          </a:xfrm>
          <a:prstGeom prst="rect">
            <a:avLst/>
          </a:prstGeom>
        </p:spPr>
        <p:txBody>
          <a:bodyPr vert="horz" lIns="90242" tIns="45121" rIns="90242" bIns="45121"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2120"/>
          </a:xfrm>
          <a:prstGeom prst="rect">
            <a:avLst/>
          </a:prstGeom>
        </p:spPr>
        <p:txBody>
          <a:bodyPr vert="horz" lIns="90242" tIns="45121" rIns="90242" bIns="45121" rtlCol="0"/>
          <a:lstStyle>
            <a:lvl1pPr algn="r">
              <a:defRPr sz="1200"/>
            </a:lvl1pPr>
          </a:lstStyle>
          <a:p>
            <a:fld id="{36652B1A-2005-42D9-8E02-4B0A54D8F14C}" type="datetimeFigureOut">
              <a:rPr lang="en-US" smtClean="0"/>
              <a:pPr/>
              <a:t>4/5/2018</a:t>
            </a:fld>
            <a:endParaRPr lang="en-US" dirty="0"/>
          </a:p>
        </p:txBody>
      </p:sp>
      <p:sp>
        <p:nvSpPr>
          <p:cNvPr id="4" name="Footer Placeholder 3"/>
          <p:cNvSpPr>
            <a:spLocks noGrp="1"/>
          </p:cNvSpPr>
          <p:nvPr>
            <p:ph type="ftr" sz="quarter" idx="2"/>
          </p:nvPr>
        </p:nvSpPr>
        <p:spPr>
          <a:xfrm>
            <a:off x="0" y="8772378"/>
            <a:ext cx="3037840" cy="462120"/>
          </a:xfrm>
          <a:prstGeom prst="rect">
            <a:avLst/>
          </a:prstGeom>
        </p:spPr>
        <p:txBody>
          <a:bodyPr vert="horz" lIns="90242" tIns="45121" rIns="90242" bIns="4512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378"/>
            <a:ext cx="3037840" cy="462120"/>
          </a:xfrm>
          <a:prstGeom prst="rect">
            <a:avLst/>
          </a:prstGeom>
        </p:spPr>
        <p:txBody>
          <a:bodyPr vert="horz" lIns="90242" tIns="45121" rIns="90242" bIns="45121" rtlCol="0" anchor="b"/>
          <a:lstStyle>
            <a:lvl1pPr algn="r">
              <a:defRPr sz="1200"/>
            </a:lvl1pPr>
          </a:lstStyle>
          <a:p>
            <a:fld id="{4845AECA-4196-441E-B785-830B0BE7011E}" type="slidenum">
              <a:rPr lang="en-US" smtClean="0"/>
              <a:pPr/>
              <a:t>‹#›</a:t>
            </a:fld>
            <a:endParaRPr lang="en-US" dirty="0"/>
          </a:p>
        </p:txBody>
      </p:sp>
    </p:spTree>
    <p:extLst>
      <p:ext uri="{BB962C8B-B14F-4D97-AF65-F5344CB8AC3E}">
        <p14:creationId xmlns:p14="http://schemas.microsoft.com/office/powerpoint/2010/main" val="106676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120"/>
          </a:xfrm>
          <a:prstGeom prst="rect">
            <a:avLst/>
          </a:prstGeom>
        </p:spPr>
        <p:txBody>
          <a:bodyPr vert="horz" lIns="91956" tIns="45979" rIns="91956" bIns="45979" rtlCol="0"/>
          <a:lstStyle>
            <a:lvl1pPr algn="l" defTabSz="919460"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2120"/>
          </a:xfrm>
          <a:prstGeom prst="rect">
            <a:avLst/>
          </a:prstGeom>
        </p:spPr>
        <p:txBody>
          <a:bodyPr vert="horz" lIns="91956" tIns="45979" rIns="91956" bIns="45979" rtlCol="0"/>
          <a:lstStyle>
            <a:lvl1pPr algn="r" defTabSz="919460" fontAlgn="auto">
              <a:spcBef>
                <a:spcPts val="0"/>
              </a:spcBef>
              <a:spcAft>
                <a:spcPts val="0"/>
              </a:spcAft>
              <a:defRPr sz="1200">
                <a:latin typeface="+mn-lt"/>
              </a:defRPr>
            </a:lvl1pPr>
          </a:lstStyle>
          <a:p>
            <a:pPr>
              <a:defRPr/>
            </a:pPr>
            <a:fld id="{FA1A98BE-78BC-447A-9D03-8C4B643CF26D}" type="datetimeFigureOut">
              <a:rPr lang="en-US"/>
              <a:pPr>
                <a:defRPr/>
              </a:pPr>
              <a:t>4/5/2018</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956" tIns="45979" rIns="91956" bIns="45979" rtlCol="0" anchor="ctr"/>
          <a:lstStyle/>
          <a:p>
            <a:pPr lvl="0"/>
            <a:endParaRPr lang="en-US" noProof="0" dirty="0" smtClean="0"/>
          </a:p>
        </p:txBody>
      </p:sp>
      <p:sp>
        <p:nvSpPr>
          <p:cNvPr id="5" name="Notes Placeholder 4"/>
          <p:cNvSpPr>
            <a:spLocks noGrp="1"/>
          </p:cNvSpPr>
          <p:nvPr>
            <p:ph type="body" sz="quarter" idx="3"/>
          </p:nvPr>
        </p:nvSpPr>
        <p:spPr>
          <a:xfrm>
            <a:off x="701040" y="4387772"/>
            <a:ext cx="5608320" cy="4155919"/>
          </a:xfrm>
          <a:prstGeom prst="rect">
            <a:avLst/>
          </a:prstGeom>
        </p:spPr>
        <p:txBody>
          <a:bodyPr vert="horz" lIns="91956" tIns="45979" rIns="91956" bIns="459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378"/>
            <a:ext cx="3037840" cy="462120"/>
          </a:xfrm>
          <a:prstGeom prst="rect">
            <a:avLst/>
          </a:prstGeom>
        </p:spPr>
        <p:txBody>
          <a:bodyPr vert="horz" lIns="91956" tIns="45979" rIns="91956" bIns="45979" rtlCol="0" anchor="b"/>
          <a:lstStyle>
            <a:lvl1pPr algn="l" defTabSz="919460"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772378"/>
            <a:ext cx="3037840" cy="462120"/>
          </a:xfrm>
          <a:prstGeom prst="rect">
            <a:avLst/>
          </a:prstGeom>
        </p:spPr>
        <p:txBody>
          <a:bodyPr vert="horz" lIns="91956" tIns="45979" rIns="91956" bIns="45979" rtlCol="0" anchor="b"/>
          <a:lstStyle>
            <a:lvl1pPr algn="r" defTabSz="919460" fontAlgn="auto">
              <a:spcBef>
                <a:spcPts val="0"/>
              </a:spcBef>
              <a:spcAft>
                <a:spcPts val="0"/>
              </a:spcAft>
              <a:defRPr sz="1200">
                <a:latin typeface="+mn-lt"/>
              </a:defRPr>
            </a:lvl1pPr>
          </a:lstStyle>
          <a:p>
            <a:pPr>
              <a:defRPr/>
            </a:pPr>
            <a:fld id="{EF616C8D-5E52-4BE7-B1C1-90EB5AAC6A0E}" type="slidenum">
              <a:rPr lang="en-US"/>
              <a:pPr>
                <a:defRPr/>
              </a:pPr>
              <a:t>‹#›</a:t>
            </a:fld>
            <a:endParaRPr lang="en-US" dirty="0"/>
          </a:p>
        </p:txBody>
      </p:sp>
    </p:spTree>
    <p:extLst>
      <p:ext uri="{BB962C8B-B14F-4D97-AF65-F5344CB8AC3E}">
        <p14:creationId xmlns:p14="http://schemas.microsoft.com/office/powerpoint/2010/main" val="3508944904"/>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D940E338-4147-4729-8AA0-EA47FC038375}" type="datetime1">
              <a:rPr lang="en-US" smtClean="0"/>
              <a:pPr>
                <a:defRPr/>
              </a:pPr>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03A17EB-C07E-48B6-9525-FF4B27E1E568}"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23B6B02-F43F-4A39-B587-1FAE046BCBDC}" type="datetime1">
              <a:rPr lang="en-US" smtClean="0"/>
              <a:pPr>
                <a:defRPr/>
              </a:pPr>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2C36D597-5B1D-47F1-83E5-B335B52C157E}"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72A456E-26B9-4949-A395-F4F72AA161B8}" type="datetime1">
              <a:rPr lang="en-US" smtClean="0"/>
              <a:pPr>
                <a:defRPr/>
              </a:pPr>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F4677B71-7209-42BD-B748-D893B3AC36DF}"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C194F08-711C-45BD-ACD0-EAF48F543E79}" type="datetime1">
              <a:rPr lang="en-US" smtClean="0"/>
              <a:pPr>
                <a:defRPr/>
              </a:pPr>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6ACC13B6-0925-4B52-9CA6-754CE2AFDB35}"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D2629F8-A717-42BF-B882-56B96BE1A787}" type="datetime1">
              <a:rPr lang="en-US" smtClean="0"/>
              <a:pPr>
                <a:defRPr/>
              </a:pPr>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61D906C2-9A8D-4A8E-BB13-BC03F38663FC}"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F4458C74-4EEA-42E7-8CB6-BC219CC1B25E}" type="datetime1">
              <a:rPr lang="en-US" smtClean="0"/>
              <a:pPr>
                <a:defRPr/>
              </a:pPr>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FA8CA09-41D1-4640-93CD-3C97A8CB903E}"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85741C4-E59E-442A-924C-39A05951A8B9}" type="datetime1">
              <a:rPr lang="en-US" smtClean="0"/>
              <a:pPr>
                <a:defRPr/>
              </a:pPr>
              <a:t>4/5/2018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9A388A39-7CA6-4016-B9B8-8160398F5BC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2E9BFC78-AD5A-43B3-AC19-CDECB9BDC972}" type="datetime1">
              <a:rPr lang="en-US" smtClean="0"/>
              <a:pPr>
                <a:defRPr/>
              </a:pPr>
              <a:t>4/5/2018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AFF488DC-B5FC-46E2-92F9-C18999B12395}"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40DA901-BB6D-485E-BED4-76F73E156554}" type="datetime1">
              <a:rPr lang="en-US" smtClean="0"/>
              <a:pPr>
                <a:defRPr/>
              </a:pPr>
              <a:t>4/5/2018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2FFB4E9B-9876-45F9-A07D-79ED7DF52320}"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E676D65-7196-4D89-9D0F-5C2E76D87987}" type="datetime1">
              <a:rPr lang="en-US" smtClean="0"/>
              <a:pPr>
                <a:defRPr/>
              </a:pPr>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4A4A7EE0-C4CD-4275-813F-F3A926F83B72}"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2B2B91E-57B9-42D9-9E28-061F33EA4C9E}" type="datetime1">
              <a:rPr lang="en-US" smtClean="0"/>
              <a:pPr>
                <a:defRPr/>
              </a:pPr>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F2A47E3D-CFD9-4AE0-950A-3880C004B7B1}"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E3C660F-9F3F-4216-B6CA-AF620EF59F3C}" type="datetime1">
              <a:rPr lang="en-US" smtClean="0"/>
              <a:pPr>
                <a:defRPr/>
              </a:pPr>
              <a:t>4/5/2018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332E76C-B841-4646-A9A3-9F5C3DC5104F}" type="slidenum">
              <a:rPr lang="en-US" smtClean="0"/>
              <a:pPr>
                <a:defRPr/>
              </a:pPr>
              <a:t>‹#›</a:t>
            </a:fld>
            <a:endParaRPr lang="en-US" dirty="0"/>
          </a:p>
        </p:txBody>
      </p:sp>
      <p:sp>
        <p:nvSpPr>
          <p:cNvPr id="8" name="Rectangle 7"/>
          <p:cNvSpPr/>
          <p:nvPr userDrawn="1"/>
        </p:nvSpPr>
        <p:spPr>
          <a:xfrm rot="16200000">
            <a:off x="4482306" y="-3358356"/>
            <a:ext cx="1303338" cy="80200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1018705" fontAlgn="auto">
              <a:spcBef>
                <a:spcPts val="0"/>
              </a:spcBef>
              <a:spcAft>
                <a:spcPts val="0"/>
              </a:spcAft>
              <a:defRPr/>
            </a:pPr>
            <a:endParaRPr lang="en-US" dirty="0"/>
          </a:p>
        </p:txBody>
      </p:sp>
      <p:sp>
        <p:nvSpPr>
          <p:cNvPr id="9" name="Rectangle 8"/>
          <p:cNvSpPr/>
          <p:nvPr userDrawn="1"/>
        </p:nvSpPr>
        <p:spPr>
          <a:xfrm>
            <a:off x="0" y="0"/>
            <a:ext cx="1123950" cy="1303338"/>
          </a:xfrm>
          <a:prstGeom prst="rect">
            <a:avLst/>
          </a:prstGeom>
          <a:solidFill>
            <a:srgbClr val="F7600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1018705" fontAlgn="auto">
              <a:spcBef>
                <a:spcPts val="0"/>
              </a:spcBef>
              <a:spcAft>
                <a:spcPts val="0"/>
              </a:spcAft>
              <a:defRPr/>
            </a:pPr>
            <a:endParaRPr lang="en-US" dirty="0"/>
          </a:p>
        </p:txBody>
      </p:sp>
      <p:sp>
        <p:nvSpPr>
          <p:cNvPr id="10" name="Rectangle 9"/>
          <p:cNvSpPr/>
          <p:nvPr userDrawn="1"/>
        </p:nvSpPr>
        <p:spPr>
          <a:xfrm rot="16200000">
            <a:off x="5066506" y="-2647156"/>
            <a:ext cx="134938" cy="8020050"/>
          </a:xfrm>
          <a:prstGeom prst="rect">
            <a:avLst/>
          </a:prstGeom>
          <a:solidFill>
            <a:srgbClr val="7F9BD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1018705" fontAlgn="auto">
              <a:spcBef>
                <a:spcPts val="0"/>
              </a:spcBef>
              <a:spcAft>
                <a:spcPts val="0"/>
              </a:spcAft>
              <a:defRPr/>
            </a:pPr>
            <a:endParaRPr lang="en-US" dirty="0"/>
          </a:p>
        </p:txBody>
      </p:sp>
      <p:sp>
        <p:nvSpPr>
          <p:cNvPr id="11" name="Rectangle 10"/>
          <p:cNvSpPr/>
          <p:nvPr userDrawn="1"/>
        </p:nvSpPr>
        <p:spPr>
          <a:xfrm>
            <a:off x="0" y="1295400"/>
            <a:ext cx="1123950" cy="134938"/>
          </a:xfrm>
          <a:prstGeom prst="rect">
            <a:avLst/>
          </a:prstGeom>
          <a:solidFill>
            <a:srgbClr val="FD9A5D"/>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1018705" fontAlgn="auto">
              <a:spcBef>
                <a:spcPts val="0"/>
              </a:spcBef>
              <a:spcAft>
                <a:spcPts val="0"/>
              </a:spcAft>
              <a:defRPr/>
            </a:pPr>
            <a:endParaRPr lang="en-US" dirty="0"/>
          </a:p>
        </p:txBody>
      </p:sp>
      <p:pic>
        <p:nvPicPr>
          <p:cNvPr id="12" name="Picture 13"/>
          <p:cNvPicPr>
            <a:picLocks noChangeAspect="1" noChangeArrowheads="1"/>
          </p:cNvPicPr>
          <p:nvPr userDrawn="1"/>
        </p:nvPicPr>
        <p:blipFill>
          <a:blip r:embed="rId13" cstate="print"/>
          <a:srcRect/>
          <a:stretch>
            <a:fillRect/>
          </a:stretch>
        </p:blipFill>
        <p:spPr bwMode="auto">
          <a:xfrm>
            <a:off x="149225" y="152400"/>
            <a:ext cx="841375"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wmata.com/business/procurement/index.cf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ChangeArrowheads="1"/>
          </p:cNvSpPr>
          <p:nvPr/>
        </p:nvSpPr>
        <p:spPr bwMode="auto">
          <a:xfrm>
            <a:off x="914400" y="1471910"/>
            <a:ext cx="7399337" cy="4832092"/>
          </a:xfrm>
          <a:prstGeom prst="rect">
            <a:avLst/>
          </a:prstGeom>
          <a:noFill/>
          <a:ln w="9525">
            <a:noFill/>
            <a:miter lim="800000"/>
            <a:headEnd/>
            <a:tailEnd/>
          </a:ln>
        </p:spPr>
        <p:txBody>
          <a:bodyPr lIns="0" tIns="0" rIns="0" bIns="0">
            <a:spAutoFit/>
          </a:bodyPr>
          <a:lstStyle/>
          <a:p>
            <a:r>
              <a:rPr lang="en-US" altLang="en-US" sz="3600" b="1" dirty="0" smtClean="0">
                <a:latin typeface="Tahoma" pitchFamily="34" charset="0"/>
                <a:cs typeface="Tahoma" pitchFamily="34" charset="0"/>
              </a:rPr>
              <a:t>FQ18152</a:t>
            </a:r>
          </a:p>
          <a:p>
            <a:r>
              <a:rPr lang="en-US" altLang="en-US" sz="3600" b="1" dirty="0" smtClean="0">
                <a:latin typeface="Tahoma" pitchFamily="34" charset="0"/>
                <a:cs typeface="Tahoma" pitchFamily="34" charset="0"/>
              </a:rPr>
              <a:t>Metrorail Faregate Acquisition  </a:t>
            </a:r>
          </a:p>
          <a:p>
            <a:endParaRPr lang="en-US" altLang="en-US" sz="3600" b="1" dirty="0" smtClean="0">
              <a:latin typeface="Tahoma" pitchFamily="34" charset="0"/>
              <a:cs typeface="Tahoma" pitchFamily="34" charset="0"/>
            </a:endParaRPr>
          </a:p>
          <a:p>
            <a:r>
              <a:rPr lang="en-US" altLang="en-US" sz="3600" b="1" dirty="0" smtClean="0">
                <a:latin typeface="Tahoma" pitchFamily="34" charset="0"/>
                <a:cs typeface="Tahoma" pitchFamily="34" charset="0"/>
              </a:rPr>
              <a:t>Pre-Proposal Meeting  </a:t>
            </a:r>
            <a:r>
              <a:rPr lang="en-US" altLang="en-US" sz="2100" dirty="0">
                <a:latin typeface="Tahoma" pitchFamily="34" charset="0"/>
                <a:cs typeface="Tahoma" pitchFamily="34" charset="0"/>
              </a:rPr>
              <a:t/>
            </a:r>
            <a:br>
              <a:rPr lang="en-US" altLang="en-US" sz="2100" dirty="0">
                <a:latin typeface="Tahoma" pitchFamily="34" charset="0"/>
                <a:cs typeface="Tahoma" pitchFamily="34" charset="0"/>
              </a:rPr>
            </a:br>
            <a:endParaRPr lang="en-US" altLang="en-US" dirty="0">
              <a:latin typeface="Tahoma" pitchFamily="34" charset="0"/>
              <a:cs typeface="Tahoma" pitchFamily="34" charset="0"/>
            </a:endParaRPr>
          </a:p>
          <a:p>
            <a:endParaRPr lang="en-US" altLang="en-US" dirty="0">
              <a:latin typeface="Tahoma" pitchFamily="34" charset="0"/>
              <a:cs typeface="Tahoma" pitchFamily="34" charset="0"/>
            </a:endParaRPr>
          </a:p>
          <a:p>
            <a:endParaRPr lang="en-US" altLang="en-US" dirty="0">
              <a:latin typeface="Tahoma" pitchFamily="34" charset="0"/>
              <a:cs typeface="Tahoma" pitchFamily="34" charset="0"/>
            </a:endParaRPr>
          </a:p>
          <a:p>
            <a:endParaRPr lang="en-US" altLang="en-US" dirty="0">
              <a:latin typeface="Tahoma" pitchFamily="34" charset="0"/>
              <a:cs typeface="Tahoma" pitchFamily="34" charset="0"/>
            </a:endParaRPr>
          </a:p>
          <a:p>
            <a:endParaRPr lang="en-US" altLang="en-US" dirty="0">
              <a:latin typeface="Tahoma" pitchFamily="34" charset="0"/>
              <a:cs typeface="Tahoma" pitchFamily="34" charset="0"/>
            </a:endParaRPr>
          </a:p>
          <a:p>
            <a:endParaRPr lang="en-US" altLang="en-US" sz="2000" dirty="0" smtClean="0">
              <a:latin typeface="Tahoma" pitchFamily="34" charset="0"/>
              <a:cs typeface="Tahoma" pitchFamily="34" charset="0"/>
            </a:endParaRPr>
          </a:p>
          <a:p>
            <a:endParaRPr lang="en-US" altLang="en-US" sz="2000" dirty="0">
              <a:latin typeface="Tahoma" pitchFamily="34" charset="0"/>
              <a:cs typeface="Tahoma" pitchFamily="34" charset="0"/>
            </a:endParaRPr>
          </a:p>
          <a:p>
            <a:endParaRPr lang="en-US" altLang="en-US" sz="2000" dirty="0">
              <a:latin typeface="Tahoma" pitchFamily="34" charset="0"/>
              <a:cs typeface="Tahoma" pitchFamily="34" charset="0"/>
            </a:endParaRPr>
          </a:p>
          <a:p>
            <a:pPr algn="r"/>
            <a:r>
              <a:rPr lang="en-US" altLang="en-US" sz="2000" dirty="0" smtClean="0">
                <a:latin typeface="Tahoma" pitchFamily="34" charset="0"/>
                <a:cs typeface="Tahoma" pitchFamily="34" charset="0"/>
              </a:rPr>
              <a:t>April 3, </a:t>
            </a:r>
            <a:r>
              <a:rPr lang="en-US" altLang="en-US" sz="2000" dirty="0">
                <a:latin typeface="Tahoma" pitchFamily="34" charset="0"/>
                <a:cs typeface="Tahoma" pitchFamily="34" charset="0"/>
              </a:rPr>
              <a:t>2018</a:t>
            </a:r>
          </a:p>
        </p:txBody>
      </p:sp>
      <p:sp>
        <p:nvSpPr>
          <p:cNvPr id="2051" name="TextBox 25"/>
          <p:cNvSpPr txBox="1">
            <a:spLocks noChangeArrowheads="1"/>
          </p:cNvSpPr>
          <p:nvPr/>
        </p:nvSpPr>
        <p:spPr bwMode="auto">
          <a:xfrm>
            <a:off x="1371600" y="381000"/>
            <a:ext cx="8915400" cy="369332"/>
          </a:xfrm>
          <a:prstGeom prst="rect">
            <a:avLst/>
          </a:prstGeom>
          <a:noFill/>
          <a:ln w="9525">
            <a:noFill/>
            <a:miter lim="800000"/>
            <a:headEnd/>
            <a:tailEnd/>
          </a:ln>
        </p:spPr>
        <p:txBody>
          <a:bodyPr wrap="square" lIns="0" tIns="0" rIns="0" bIns="0">
            <a:spAutoFit/>
          </a:bodyPr>
          <a:lstStyle/>
          <a:p>
            <a:r>
              <a:rPr lang="en-US" sz="2400" b="1" dirty="0">
                <a:solidFill>
                  <a:schemeClr val="bg1"/>
                </a:solidFill>
                <a:latin typeface="Tahoma" pitchFamily="34" charset="0"/>
                <a:cs typeface="Tahoma" pitchFamily="34" charset="0"/>
              </a:rPr>
              <a:t>Washington Metropolitan Area Transit </a:t>
            </a:r>
            <a:r>
              <a:rPr lang="en-US" sz="2400" b="1" dirty="0" smtClean="0">
                <a:solidFill>
                  <a:schemeClr val="bg1"/>
                </a:solidFill>
                <a:latin typeface="Tahoma" pitchFamily="34" charset="0"/>
                <a:cs typeface="Tahoma" pitchFamily="34" charset="0"/>
              </a:rPr>
              <a:t>Authority</a:t>
            </a:r>
          </a:p>
        </p:txBody>
      </p:sp>
      <p:pic>
        <p:nvPicPr>
          <p:cNvPr id="6"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733800"/>
            <a:ext cx="3082775" cy="20471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B4E9B-9876-45F9-A07D-79ED7DF52320}" type="slidenum">
              <a:rPr lang="en-US" smtClean="0"/>
              <a:pPr>
                <a:defRPr/>
              </a:pPr>
              <a:t>10</a:t>
            </a:fld>
            <a:endParaRPr lang="en-US" dirty="0"/>
          </a:p>
        </p:txBody>
      </p:sp>
      <p:sp>
        <p:nvSpPr>
          <p:cNvPr id="5" name="Content Placeholder 2"/>
          <p:cNvSpPr txBox="1">
            <a:spLocks/>
          </p:cNvSpPr>
          <p:nvPr/>
        </p:nvSpPr>
        <p:spPr bwMode="auto">
          <a:xfrm>
            <a:off x="533400" y="1676400"/>
            <a:ext cx="7543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eaLnBrk="0" hangingPunct="0">
              <a:defRPr sz="2400">
                <a:solidFill>
                  <a:schemeClr val="tx1"/>
                </a:solidFill>
                <a:latin typeface="Arial" charset="0"/>
                <a:ea typeface="ＭＳ Ｐゴシック" charset="0"/>
                <a:cs typeface="ＭＳ Ｐゴシック" charset="0"/>
              </a:defRPr>
            </a:lvl1pPr>
            <a:lvl2pPr marL="793750" indent="-338138"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ts val="475"/>
              </a:spcBef>
            </a:pPr>
            <a:r>
              <a:rPr lang="en-US" b="1" dirty="0" smtClean="0">
                <a:latin typeface="Tahoma" charset="0"/>
                <a:cs typeface="Tahoma" charset="0"/>
              </a:rPr>
              <a:t>Technical Proposals </a:t>
            </a:r>
            <a:endParaRPr lang="en-US" b="1" dirty="0">
              <a:latin typeface="Tahoma" charset="0"/>
              <a:cs typeface="Tahoma" charset="0"/>
            </a:endParaRPr>
          </a:p>
          <a:p>
            <a:pPr lvl="1" eaLnBrk="1" hangingPunct="1">
              <a:spcBef>
                <a:spcPts val="475"/>
              </a:spcBef>
              <a:buFont typeface="Arial" charset="0"/>
              <a:buChar char="•"/>
            </a:pPr>
            <a:r>
              <a:rPr lang="en-US" sz="2000" dirty="0" smtClean="0">
                <a:latin typeface="Tahoma" charset="0"/>
                <a:cs typeface="Tahoma" charset="0"/>
              </a:rPr>
              <a:t>Past Experience</a:t>
            </a:r>
          </a:p>
          <a:p>
            <a:pPr lvl="1" eaLnBrk="1" hangingPunct="1">
              <a:spcBef>
                <a:spcPts val="475"/>
              </a:spcBef>
              <a:buFont typeface="Arial" charset="0"/>
              <a:buChar char="•"/>
            </a:pPr>
            <a:r>
              <a:rPr lang="en-US" sz="2000" dirty="0" smtClean="0">
                <a:latin typeface="Tahoma" charset="0"/>
                <a:cs typeface="Tahoma" charset="0"/>
              </a:rPr>
              <a:t>Key Staff Resumes</a:t>
            </a:r>
          </a:p>
          <a:p>
            <a:pPr lvl="1" eaLnBrk="1" hangingPunct="1">
              <a:spcBef>
                <a:spcPts val="475"/>
              </a:spcBef>
              <a:buFont typeface="Arial" charset="0"/>
              <a:buChar char="•"/>
            </a:pPr>
            <a:r>
              <a:rPr lang="en-US" sz="2000" dirty="0" smtClean="0">
                <a:latin typeface="Tahoma" charset="0"/>
                <a:cs typeface="Tahoma" charset="0"/>
              </a:rPr>
              <a:t>Team Description and Project Organizational Chart</a:t>
            </a:r>
          </a:p>
          <a:p>
            <a:pPr lvl="1" eaLnBrk="1" hangingPunct="1">
              <a:spcBef>
                <a:spcPts val="475"/>
              </a:spcBef>
              <a:buFont typeface="Arial" charset="0"/>
              <a:buChar char="•"/>
            </a:pPr>
            <a:r>
              <a:rPr lang="en-US" sz="2000" dirty="0" smtClean="0">
                <a:latin typeface="Tahoma" charset="0"/>
                <a:cs typeface="Tahoma" charset="0"/>
              </a:rPr>
              <a:t>Equipment and System Descriptions and Narrative of Responsiveness to WMATA Objectives and Critical Requirements </a:t>
            </a:r>
          </a:p>
          <a:p>
            <a:pPr lvl="1" eaLnBrk="1" hangingPunct="1">
              <a:spcBef>
                <a:spcPts val="475"/>
              </a:spcBef>
              <a:buFont typeface="Arial" charset="0"/>
              <a:buChar char="•"/>
            </a:pPr>
            <a:r>
              <a:rPr lang="en-US" sz="2000" dirty="0" smtClean="0">
                <a:latin typeface="Tahoma" charset="0"/>
                <a:cs typeface="Tahoma" charset="0"/>
              </a:rPr>
              <a:t>Equipment Data Sheets</a:t>
            </a:r>
          </a:p>
          <a:p>
            <a:pPr lvl="1" eaLnBrk="1" hangingPunct="1">
              <a:spcBef>
                <a:spcPts val="475"/>
              </a:spcBef>
              <a:buFont typeface="Arial" charset="0"/>
              <a:buChar char="•"/>
            </a:pPr>
            <a:r>
              <a:rPr lang="en-US" sz="2000" dirty="0" smtClean="0">
                <a:latin typeface="Tahoma" charset="0"/>
                <a:cs typeface="Tahoma" charset="0"/>
              </a:rPr>
              <a:t>Enhanced Functionality Narrative </a:t>
            </a:r>
          </a:p>
          <a:p>
            <a:pPr lvl="1" eaLnBrk="1" hangingPunct="1">
              <a:spcBef>
                <a:spcPts val="475"/>
              </a:spcBef>
              <a:buFont typeface="Arial" charset="0"/>
              <a:buChar char="•"/>
            </a:pPr>
            <a:r>
              <a:rPr lang="en-US" sz="2000" dirty="0" smtClean="0">
                <a:latin typeface="Tahoma" charset="0"/>
                <a:cs typeface="Tahoma" charset="0"/>
              </a:rPr>
              <a:t>Deployment Approach </a:t>
            </a:r>
          </a:p>
          <a:p>
            <a:pPr lvl="1" eaLnBrk="1" hangingPunct="1">
              <a:spcBef>
                <a:spcPts val="475"/>
              </a:spcBef>
              <a:buFont typeface="Arial" charset="0"/>
              <a:buChar char="•"/>
            </a:pPr>
            <a:r>
              <a:rPr lang="en-US" sz="2000" dirty="0" smtClean="0">
                <a:latin typeface="Tahoma" charset="0"/>
                <a:cs typeface="Tahoma" charset="0"/>
              </a:rPr>
              <a:t>Project Schedule</a:t>
            </a:r>
          </a:p>
          <a:p>
            <a:pPr lvl="1" eaLnBrk="1" hangingPunct="1">
              <a:spcBef>
                <a:spcPts val="475"/>
              </a:spcBef>
              <a:buFont typeface="Arial" charset="0"/>
              <a:buChar char="•"/>
            </a:pPr>
            <a:r>
              <a:rPr lang="en-US" sz="2000" dirty="0" smtClean="0">
                <a:latin typeface="Tahoma" charset="0"/>
                <a:cs typeface="Tahoma" charset="0"/>
              </a:rPr>
              <a:t>Requirements Compliance Confirmation </a:t>
            </a:r>
          </a:p>
          <a:p>
            <a:pPr marL="455612" lvl="1" indent="0" eaLnBrk="1" hangingPunct="1">
              <a:spcBef>
                <a:spcPts val="475"/>
              </a:spcBef>
            </a:pPr>
            <a:endParaRPr lang="en-US" sz="2000" dirty="0">
              <a:latin typeface="Tahoma" charset="0"/>
              <a:cs typeface="Tahoma" charset="0"/>
            </a:endParaRPr>
          </a:p>
        </p:txBody>
      </p:sp>
      <p:sp>
        <p:nvSpPr>
          <p:cNvPr id="6" name="Title 1"/>
          <p:cNvSpPr txBox="1">
            <a:spLocks/>
          </p:cNvSpPr>
          <p:nvPr/>
        </p:nvSpPr>
        <p:spPr>
          <a:xfrm>
            <a:off x="1134035" y="4481"/>
            <a:ext cx="8009965" cy="12953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b="1" dirty="0" smtClean="0">
                <a:solidFill>
                  <a:schemeClr val="bg1"/>
                </a:solidFill>
                <a:latin typeface="Tahoma" pitchFamily="34" charset="0"/>
                <a:cs typeface="Tahoma" pitchFamily="34" charset="0"/>
              </a:rPr>
              <a:t>PROPOSAL REQUIREMENTS</a:t>
            </a:r>
            <a:endParaRPr lang="en-US" sz="2800" b="1"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1625869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B4E9B-9876-45F9-A07D-79ED7DF52320}" type="slidenum">
              <a:rPr lang="en-US" smtClean="0"/>
              <a:pPr>
                <a:defRPr/>
              </a:pPr>
              <a:t>11</a:t>
            </a:fld>
            <a:endParaRPr lang="en-US" dirty="0"/>
          </a:p>
        </p:txBody>
      </p:sp>
      <p:sp>
        <p:nvSpPr>
          <p:cNvPr id="7" name="Content Placeholder 2"/>
          <p:cNvSpPr txBox="1">
            <a:spLocks/>
          </p:cNvSpPr>
          <p:nvPr/>
        </p:nvSpPr>
        <p:spPr>
          <a:xfrm>
            <a:off x="304800" y="1752600"/>
            <a:ext cx="8458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fontAlgn="auto">
              <a:spcAft>
                <a:spcPts val="0"/>
              </a:spcAft>
            </a:pPr>
            <a:r>
              <a:rPr lang="en-US" sz="2000" dirty="0" smtClean="0">
                <a:latin typeface="Tahoma"/>
                <a:cs typeface="Tahoma"/>
              </a:rPr>
              <a:t>Best-value RFP</a:t>
            </a:r>
          </a:p>
          <a:p>
            <a:pPr lvl="2" fontAlgn="auto">
              <a:spcAft>
                <a:spcPts val="0"/>
              </a:spcAft>
            </a:pPr>
            <a:r>
              <a:rPr lang="en-US" sz="2000" dirty="0" smtClean="0">
                <a:latin typeface="Tahoma"/>
                <a:cs typeface="Tahoma"/>
              </a:rPr>
              <a:t>Higher weight for technical over price</a:t>
            </a:r>
          </a:p>
          <a:p>
            <a:pPr lvl="2" fontAlgn="auto">
              <a:spcAft>
                <a:spcPts val="0"/>
              </a:spcAft>
            </a:pPr>
            <a:r>
              <a:rPr lang="en-US" sz="2000" dirty="0" smtClean="0">
                <a:latin typeface="Tahoma"/>
                <a:cs typeface="Tahoma"/>
              </a:rPr>
              <a:t>Technical proposals will be scored without consideration of price</a:t>
            </a:r>
          </a:p>
          <a:p>
            <a:pPr lvl="2" fontAlgn="auto">
              <a:spcAft>
                <a:spcPts val="0"/>
              </a:spcAft>
            </a:pPr>
            <a:r>
              <a:rPr lang="en-US" sz="2000" dirty="0" smtClean="0">
                <a:latin typeface="Tahoma"/>
                <a:cs typeface="Tahoma"/>
              </a:rPr>
              <a:t>Proposals must meet all critical evaluation criteria and meet minimum technical evaluation scores for consideration </a:t>
            </a:r>
          </a:p>
          <a:p>
            <a:pPr lvl="2" fontAlgn="auto">
              <a:spcAft>
                <a:spcPts val="0"/>
              </a:spcAft>
            </a:pPr>
            <a:r>
              <a:rPr lang="en-US" sz="2000" dirty="0" smtClean="0">
                <a:latin typeface="Tahoma"/>
                <a:cs typeface="Tahoma"/>
              </a:rPr>
              <a:t>Technical evaluation team comprised of WMATA key stakeholders from different departments</a:t>
            </a:r>
            <a:endParaRPr lang="en-US" sz="2000" dirty="0">
              <a:latin typeface="Tahoma"/>
              <a:cs typeface="Tahoma"/>
            </a:endParaRPr>
          </a:p>
        </p:txBody>
      </p:sp>
      <p:sp>
        <p:nvSpPr>
          <p:cNvPr id="5" name="Title 1"/>
          <p:cNvSpPr txBox="1">
            <a:spLocks/>
          </p:cNvSpPr>
          <p:nvPr/>
        </p:nvSpPr>
        <p:spPr>
          <a:xfrm>
            <a:off x="1134035" y="4481"/>
            <a:ext cx="8009965" cy="12953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Tahoma" pitchFamily="34" charset="0"/>
                <a:cs typeface="Tahoma" pitchFamily="34" charset="0"/>
              </a:rPr>
              <a:t>BASES OF AWARD</a:t>
            </a:r>
            <a:endParaRPr lang="en-US" sz="2800" dirty="0"/>
          </a:p>
        </p:txBody>
      </p:sp>
    </p:spTree>
    <p:extLst>
      <p:ext uri="{BB962C8B-B14F-4D97-AF65-F5344CB8AC3E}">
        <p14:creationId xmlns:p14="http://schemas.microsoft.com/office/powerpoint/2010/main" val="607450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B4E9B-9876-45F9-A07D-79ED7DF52320}" type="slidenum">
              <a:rPr lang="en-US" smtClean="0"/>
              <a:pPr>
                <a:defRPr/>
              </a:pPr>
              <a:t>12</a:t>
            </a:fld>
            <a:endParaRPr lang="en-US" dirty="0"/>
          </a:p>
        </p:txBody>
      </p:sp>
      <p:sp>
        <p:nvSpPr>
          <p:cNvPr id="5" name="Content Placeholder 2"/>
          <p:cNvSpPr txBox="1">
            <a:spLocks/>
          </p:cNvSpPr>
          <p:nvPr/>
        </p:nvSpPr>
        <p:spPr bwMode="auto">
          <a:xfrm>
            <a:off x="533400" y="1676400"/>
            <a:ext cx="7543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eaLnBrk="0" hangingPunct="0">
              <a:defRPr sz="2400">
                <a:solidFill>
                  <a:schemeClr val="tx1"/>
                </a:solidFill>
                <a:latin typeface="Arial" charset="0"/>
                <a:ea typeface="ＭＳ Ｐゴシック" charset="0"/>
                <a:cs typeface="ＭＳ Ｐゴシック" charset="0"/>
              </a:defRPr>
            </a:lvl1pPr>
            <a:lvl2pPr marL="793750" indent="-338138"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marL="455612" lvl="1" indent="0" eaLnBrk="1" hangingPunct="1">
              <a:spcBef>
                <a:spcPts val="475"/>
              </a:spcBef>
            </a:pPr>
            <a:endParaRPr lang="en-US" sz="2000" dirty="0">
              <a:latin typeface="Tahoma" charset="0"/>
              <a:cs typeface="Tahoma" charset="0"/>
            </a:endParaRPr>
          </a:p>
        </p:txBody>
      </p:sp>
      <p:sp>
        <p:nvSpPr>
          <p:cNvPr id="6" name="Title 1"/>
          <p:cNvSpPr txBox="1">
            <a:spLocks/>
          </p:cNvSpPr>
          <p:nvPr/>
        </p:nvSpPr>
        <p:spPr>
          <a:xfrm>
            <a:off x="1134035" y="4481"/>
            <a:ext cx="8009965" cy="12953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b="1" dirty="0" smtClean="0">
                <a:solidFill>
                  <a:schemeClr val="bg1"/>
                </a:solidFill>
                <a:latin typeface="Tahoma" pitchFamily="34" charset="0"/>
                <a:cs typeface="Tahoma" pitchFamily="34" charset="0"/>
              </a:rPr>
              <a:t>COST SHEET REVIEW CONTRACT BASE  </a:t>
            </a:r>
            <a:endParaRPr lang="en-US" sz="2800" b="1" dirty="0">
              <a:solidFill>
                <a:schemeClr val="bg1"/>
              </a:solidFill>
              <a:latin typeface="Tahoma" pitchFamily="34" charset="0"/>
              <a:cs typeface="Tahoma"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92796128"/>
              </p:ext>
            </p:extLst>
          </p:nvPr>
        </p:nvGraphicFramePr>
        <p:xfrm>
          <a:off x="304800" y="1447800"/>
          <a:ext cx="8610600" cy="4795520"/>
        </p:xfrm>
        <a:graphic>
          <a:graphicData uri="http://schemas.openxmlformats.org/drawingml/2006/table">
            <a:tbl>
              <a:tblPr firstRow="1" bandRow="1">
                <a:tableStyleId>{5C22544A-7EE6-4342-B048-85BDC9FD1C3A}</a:tableStyleId>
              </a:tblPr>
              <a:tblGrid>
                <a:gridCol w="2133600"/>
                <a:gridCol w="6477000"/>
              </a:tblGrid>
              <a:tr h="370840">
                <a:tc>
                  <a:txBody>
                    <a:bodyPr/>
                    <a:lstStyle/>
                    <a:p>
                      <a:r>
                        <a:rPr lang="en-US" sz="1400" dirty="0" smtClean="0"/>
                        <a:t>Line Item </a:t>
                      </a:r>
                      <a:endParaRPr lang="en-US" sz="1400" dirty="0"/>
                    </a:p>
                  </a:txBody>
                  <a:tcPr/>
                </a:tc>
                <a:tc>
                  <a:txBody>
                    <a:bodyPr/>
                    <a:lstStyle/>
                    <a:p>
                      <a:r>
                        <a:rPr lang="en-US" sz="1400" dirty="0" smtClean="0"/>
                        <a:t>Description</a:t>
                      </a:r>
                      <a:endParaRPr lang="en-US" sz="1400" dirty="0"/>
                    </a:p>
                  </a:txBody>
                  <a:tcPr/>
                </a:tc>
              </a:tr>
              <a:tr h="370840">
                <a:tc>
                  <a:txBody>
                    <a:bodyPr/>
                    <a:lstStyle/>
                    <a:p>
                      <a:r>
                        <a:rPr lang="en-US" sz="1200" dirty="0" smtClean="0"/>
                        <a:t>Mobilization</a:t>
                      </a:r>
                      <a:endParaRPr lang="en-US" sz="1200" dirty="0"/>
                    </a:p>
                  </a:txBody>
                  <a:tcPr/>
                </a:tc>
                <a:tc>
                  <a:txBody>
                    <a:bodyPr/>
                    <a:lstStyle/>
                    <a:p>
                      <a:r>
                        <a:rPr lang="en-US" sz="1200" dirty="0" smtClean="0"/>
                        <a:t>Up front</a:t>
                      </a:r>
                      <a:r>
                        <a:rPr lang="en-US" sz="1200" baseline="0" dirty="0" smtClean="0"/>
                        <a:t> costs for onboarding staff, insurance and bonding costs, and early action project management deliverables </a:t>
                      </a:r>
                      <a:endParaRPr lang="en-US" sz="1200" dirty="0"/>
                    </a:p>
                  </a:txBody>
                  <a:tcPr/>
                </a:tc>
              </a:tr>
              <a:tr h="370840">
                <a:tc>
                  <a:txBody>
                    <a:bodyPr/>
                    <a:lstStyle/>
                    <a:p>
                      <a:r>
                        <a:rPr lang="en-US" sz="1200" dirty="0" smtClean="0"/>
                        <a:t>Design Review </a:t>
                      </a:r>
                      <a:endParaRPr lang="en-US" sz="1200" dirty="0"/>
                    </a:p>
                  </a:txBody>
                  <a:tcPr/>
                </a:tc>
                <a:tc>
                  <a:txBody>
                    <a:bodyPr/>
                    <a:lstStyle/>
                    <a:p>
                      <a:r>
                        <a:rPr lang="en-US" sz="1200" dirty="0" smtClean="0"/>
                        <a:t>CDR, PDR, and</a:t>
                      </a:r>
                      <a:r>
                        <a:rPr lang="en-US" sz="1200" baseline="0" dirty="0" smtClean="0"/>
                        <a:t> FDR design packages, supplemental design documentation and deployment planning documents. </a:t>
                      </a:r>
                      <a:endParaRPr lang="en-US" sz="1200" dirty="0"/>
                    </a:p>
                  </a:txBody>
                  <a:tcPr/>
                </a:tc>
              </a:tr>
              <a:tr h="370840">
                <a:tc>
                  <a:txBody>
                    <a:bodyPr/>
                    <a:lstStyle/>
                    <a:p>
                      <a:r>
                        <a:rPr lang="en-US" sz="1200" dirty="0" smtClean="0"/>
                        <a:t>Testing</a:t>
                      </a:r>
                      <a:endParaRPr lang="en-US" sz="1200" dirty="0"/>
                    </a:p>
                  </a:txBody>
                  <a:tcPr/>
                </a:tc>
                <a:tc>
                  <a:txBody>
                    <a:bodyPr/>
                    <a:lstStyle/>
                    <a:p>
                      <a:r>
                        <a:rPr lang="en-US" sz="1200" dirty="0" smtClean="0"/>
                        <a:t>First</a:t>
                      </a:r>
                      <a:r>
                        <a:rPr lang="en-US" sz="1200" baseline="0" dirty="0" smtClean="0"/>
                        <a:t> Article Testing, Environmental Testing, System Integration Testing, Pilot, and In Service Testing </a:t>
                      </a:r>
                      <a:endParaRPr lang="en-US" sz="1200" dirty="0"/>
                    </a:p>
                  </a:txBody>
                  <a:tcPr/>
                </a:tc>
              </a:tr>
              <a:tr h="370840">
                <a:tc>
                  <a:txBody>
                    <a:bodyPr/>
                    <a:lstStyle/>
                    <a:p>
                      <a:r>
                        <a:rPr lang="en-US" sz="1200" dirty="0" smtClean="0"/>
                        <a:t>Training </a:t>
                      </a:r>
                      <a:endParaRPr lang="en-US" sz="1200" dirty="0"/>
                    </a:p>
                  </a:txBody>
                  <a:tcPr/>
                </a:tc>
                <a:tc>
                  <a:txBody>
                    <a:bodyPr/>
                    <a:lstStyle/>
                    <a:p>
                      <a:r>
                        <a:rPr lang="en-US" sz="1200" dirty="0" smtClean="0"/>
                        <a:t>Station Manager Training,</a:t>
                      </a:r>
                      <a:r>
                        <a:rPr lang="en-US" sz="1200" baseline="0" dirty="0" smtClean="0"/>
                        <a:t> Faregate Maintenance, Bench Maintenance, and Other Users</a:t>
                      </a:r>
                      <a:endParaRPr lang="en-US" sz="1200" dirty="0"/>
                    </a:p>
                  </a:txBody>
                  <a:tcPr/>
                </a:tc>
              </a:tr>
              <a:tr h="370840">
                <a:tc>
                  <a:txBody>
                    <a:bodyPr/>
                    <a:lstStyle/>
                    <a:p>
                      <a:r>
                        <a:rPr lang="en-US" sz="1200" dirty="0" smtClean="0"/>
                        <a:t>Faregates</a:t>
                      </a:r>
                      <a:r>
                        <a:rPr lang="en-US" sz="1200" baseline="0" dirty="0" smtClean="0"/>
                        <a:t> and Deployment</a:t>
                      </a:r>
                      <a:endParaRPr lang="en-US" sz="1200" dirty="0"/>
                    </a:p>
                  </a:txBody>
                  <a:tcPr/>
                </a:tc>
                <a:tc>
                  <a:txBody>
                    <a:bodyPr/>
                    <a:lstStyle/>
                    <a:p>
                      <a:r>
                        <a:rPr lang="en-US" sz="1200" dirty="0" smtClean="0"/>
                        <a:t>Unit costs for faregates and unit costs for deployment of faregates</a:t>
                      </a:r>
                      <a:r>
                        <a:rPr lang="en-US" sz="1200" baseline="0" dirty="0" smtClean="0"/>
                        <a:t> and associated equipment</a:t>
                      </a:r>
                      <a:endParaRPr lang="en-US" sz="1200" dirty="0"/>
                    </a:p>
                  </a:txBody>
                  <a:tcPr/>
                </a:tc>
              </a:tr>
              <a:tr h="370840">
                <a:tc>
                  <a:txBody>
                    <a:bodyPr/>
                    <a:lstStyle/>
                    <a:p>
                      <a:r>
                        <a:rPr lang="en-US" sz="1200" dirty="0" smtClean="0"/>
                        <a:t>Station Terminals </a:t>
                      </a:r>
                      <a:endParaRPr lang="en-US" sz="1200" dirty="0"/>
                    </a:p>
                  </a:txBody>
                  <a:tcPr/>
                </a:tc>
                <a:tc>
                  <a:txBody>
                    <a:bodyPr/>
                    <a:lstStyle/>
                    <a:p>
                      <a:r>
                        <a:rPr lang="en-US" sz="1200" dirty="0" smtClean="0"/>
                        <a:t>Unit costs for fully configured</a:t>
                      </a:r>
                      <a:r>
                        <a:rPr lang="en-US" sz="1200" baseline="0" dirty="0" smtClean="0"/>
                        <a:t> </a:t>
                      </a:r>
                      <a:r>
                        <a:rPr lang="en-US" sz="1200" dirty="0" smtClean="0"/>
                        <a:t>Station</a:t>
                      </a:r>
                      <a:r>
                        <a:rPr lang="en-US" sz="1200" baseline="0" dirty="0" smtClean="0"/>
                        <a:t> Terminals </a:t>
                      </a:r>
                      <a:endParaRPr lang="en-US" sz="1200" dirty="0"/>
                    </a:p>
                  </a:txBody>
                  <a:tcPr/>
                </a:tc>
              </a:tr>
              <a:tr h="370840">
                <a:tc>
                  <a:txBody>
                    <a:bodyPr/>
                    <a:lstStyle/>
                    <a:p>
                      <a:r>
                        <a:rPr lang="en-US" sz="1200" dirty="0" smtClean="0"/>
                        <a:t>Portable Devices </a:t>
                      </a:r>
                      <a:endParaRPr lang="en-US" sz="1200" dirty="0"/>
                    </a:p>
                  </a:txBody>
                  <a:tcPr/>
                </a:tc>
                <a:tc>
                  <a:txBody>
                    <a:bodyPr/>
                    <a:lstStyle/>
                    <a:p>
                      <a:r>
                        <a:rPr lang="en-US" sz="1200" dirty="0" smtClean="0"/>
                        <a:t>Unit costs for fully configured Portable Devices </a:t>
                      </a:r>
                      <a:endParaRPr lang="en-US" sz="1200" dirty="0"/>
                    </a:p>
                  </a:txBody>
                  <a:tcPr/>
                </a:tc>
              </a:tr>
              <a:tr h="370840">
                <a:tc>
                  <a:txBody>
                    <a:bodyPr/>
                    <a:lstStyle/>
                    <a:p>
                      <a:r>
                        <a:rPr lang="en-US" sz="1200" dirty="0" smtClean="0"/>
                        <a:t>90</a:t>
                      </a:r>
                      <a:r>
                        <a:rPr lang="en-US" sz="1200" baseline="0" dirty="0" smtClean="0"/>
                        <a:t> Day System Maintenance Warranty</a:t>
                      </a:r>
                      <a:endParaRPr lang="en-US" sz="1200" dirty="0"/>
                    </a:p>
                  </a:txBody>
                  <a:tcPr/>
                </a:tc>
                <a:tc>
                  <a:txBody>
                    <a:bodyPr/>
                    <a:lstStyle/>
                    <a:p>
                      <a:r>
                        <a:rPr lang="en-US" sz="1200" dirty="0" smtClean="0"/>
                        <a:t>Labor,</a:t>
                      </a:r>
                      <a:r>
                        <a:rPr lang="en-US" sz="1200" baseline="0" dirty="0" smtClean="0"/>
                        <a:t> materials, and parts for 90 days of system operation after the last faregate is installed</a:t>
                      </a:r>
                      <a:endParaRPr lang="en-US" sz="1200" dirty="0"/>
                    </a:p>
                  </a:txBody>
                  <a:tcPr/>
                </a:tc>
              </a:tr>
              <a:tr h="370840">
                <a:tc>
                  <a:txBody>
                    <a:bodyPr/>
                    <a:lstStyle/>
                    <a:p>
                      <a:r>
                        <a:rPr lang="en-US" sz="1200" dirty="0" smtClean="0"/>
                        <a:t>Spare Parts </a:t>
                      </a:r>
                      <a:endParaRPr lang="en-US" sz="1200" dirty="0"/>
                    </a:p>
                  </a:txBody>
                  <a:tcPr/>
                </a:tc>
                <a:tc>
                  <a:txBody>
                    <a:bodyPr/>
                    <a:lstStyle/>
                    <a:p>
                      <a:r>
                        <a:rPr lang="en-US" sz="1200" dirty="0" smtClean="0"/>
                        <a:t>Recommended spare</a:t>
                      </a:r>
                      <a:r>
                        <a:rPr lang="en-US" sz="1200" baseline="0" dirty="0" smtClean="0"/>
                        <a:t> parts to support 1 year of parts and component replacement </a:t>
                      </a:r>
                      <a:endParaRPr lang="en-US" sz="1200" dirty="0"/>
                    </a:p>
                  </a:txBody>
                  <a:tcPr/>
                </a:tc>
              </a:tr>
              <a:tr h="370840">
                <a:tc>
                  <a:txBody>
                    <a:bodyPr/>
                    <a:lstStyle/>
                    <a:p>
                      <a:r>
                        <a:rPr lang="en-US" sz="1200" dirty="0" smtClean="0"/>
                        <a:t>Software Maintenance</a:t>
                      </a:r>
                      <a:endParaRPr lang="en-US" sz="1200" dirty="0"/>
                    </a:p>
                  </a:txBody>
                  <a:tcPr/>
                </a:tc>
                <a:tc>
                  <a:txBody>
                    <a:bodyPr/>
                    <a:lstStyle/>
                    <a:p>
                      <a:r>
                        <a:rPr lang="en-US" sz="1200" dirty="0" smtClean="0"/>
                        <a:t>Three years of</a:t>
                      </a:r>
                      <a:r>
                        <a:rPr lang="en-US" sz="1200" baseline="0" dirty="0" smtClean="0"/>
                        <a:t> system software maintenance and a 2000 hour labor allowance  for software programming and engineering enhancements</a:t>
                      </a:r>
                      <a:endParaRPr lang="en-US" sz="1200" dirty="0"/>
                    </a:p>
                  </a:txBody>
                  <a:tcPr/>
                </a:tc>
              </a:tr>
              <a:tr h="370840">
                <a:tc>
                  <a:txBody>
                    <a:bodyPr/>
                    <a:lstStyle/>
                    <a:p>
                      <a:r>
                        <a:rPr lang="en-US" sz="1200" dirty="0" smtClean="0"/>
                        <a:t>Parts Repair and Replacement</a:t>
                      </a:r>
                      <a:r>
                        <a:rPr lang="en-US" sz="1200" baseline="0" dirty="0" smtClean="0"/>
                        <a:t> </a:t>
                      </a:r>
                      <a:endParaRPr lang="en-US" sz="1200" dirty="0"/>
                    </a:p>
                  </a:txBody>
                  <a:tcPr/>
                </a:tc>
                <a:tc>
                  <a:txBody>
                    <a:bodyPr/>
                    <a:lstStyle/>
                    <a:p>
                      <a:r>
                        <a:rPr lang="en-US" sz="1200" dirty="0" smtClean="0"/>
                        <a:t>One year of parts repair and replacement from the end of the 90 day warranty period. </a:t>
                      </a:r>
                      <a:endParaRPr lang="en-US" sz="1200" dirty="0"/>
                    </a:p>
                  </a:txBody>
                  <a:tcPr/>
                </a:tc>
              </a:tr>
            </a:tbl>
          </a:graphicData>
        </a:graphic>
      </p:graphicFrame>
    </p:spTree>
    <p:extLst>
      <p:ext uri="{BB962C8B-B14F-4D97-AF65-F5344CB8AC3E}">
        <p14:creationId xmlns:p14="http://schemas.microsoft.com/office/powerpoint/2010/main" val="2364415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B4E9B-9876-45F9-A07D-79ED7DF52320}" type="slidenum">
              <a:rPr lang="en-US" smtClean="0"/>
              <a:pPr>
                <a:defRPr/>
              </a:pPr>
              <a:t>13</a:t>
            </a:fld>
            <a:endParaRPr lang="en-US" dirty="0"/>
          </a:p>
        </p:txBody>
      </p:sp>
      <p:sp>
        <p:nvSpPr>
          <p:cNvPr id="5" name="Content Placeholder 2"/>
          <p:cNvSpPr txBox="1">
            <a:spLocks/>
          </p:cNvSpPr>
          <p:nvPr/>
        </p:nvSpPr>
        <p:spPr bwMode="auto">
          <a:xfrm>
            <a:off x="533400" y="1676400"/>
            <a:ext cx="7543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eaLnBrk="0" hangingPunct="0">
              <a:defRPr sz="2400">
                <a:solidFill>
                  <a:schemeClr val="tx1"/>
                </a:solidFill>
                <a:latin typeface="Arial" charset="0"/>
                <a:ea typeface="ＭＳ Ｐゴシック" charset="0"/>
                <a:cs typeface="ＭＳ Ｐゴシック" charset="0"/>
              </a:defRPr>
            </a:lvl1pPr>
            <a:lvl2pPr marL="793750" indent="-338138"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marL="455612" lvl="1" indent="0" eaLnBrk="1" hangingPunct="1">
              <a:spcBef>
                <a:spcPts val="475"/>
              </a:spcBef>
            </a:pPr>
            <a:endParaRPr lang="en-US" sz="2000" dirty="0">
              <a:latin typeface="Tahoma" charset="0"/>
              <a:cs typeface="Tahoma" charset="0"/>
            </a:endParaRPr>
          </a:p>
        </p:txBody>
      </p:sp>
      <p:sp>
        <p:nvSpPr>
          <p:cNvPr id="6" name="Title 1"/>
          <p:cNvSpPr txBox="1">
            <a:spLocks/>
          </p:cNvSpPr>
          <p:nvPr/>
        </p:nvSpPr>
        <p:spPr>
          <a:xfrm>
            <a:off x="1134035" y="4481"/>
            <a:ext cx="8009965" cy="12953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b="1" dirty="0" smtClean="0">
                <a:solidFill>
                  <a:schemeClr val="bg1"/>
                </a:solidFill>
                <a:latin typeface="Tahoma" pitchFamily="34" charset="0"/>
                <a:cs typeface="Tahoma" pitchFamily="34" charset="0"/>
              </a:rPr>
              <a:t>COST SHEET REVIEW CONTRACT OPTIONS  </a:t>
            </a:r>
            <a:endParaRPr lang="en-US" sz="2800" b="1" dirty="0">
              <a:solidFill>
                <a:schemeClr val="bg1"/>
              </a:solidFill>
              <a:latin typeface="Tahoma" pitchFamily="34" charset="0"/>
              <a:cs typeface="Tahoma"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35335915"/>
              </p:ext>
            </p:extLst>
          </p:nvPr>
        </p:nvGraphicFramePr>
        <p:xfrm>
          <a:off x="228600" y="1672281"/>
          <a:ext cx="8610600" cy="3175000"/>
        </p:xfrm>
        <a:graphic>
          <a:graphicData uri="http://schemas.openxmlformats.org/drawingml/2006/table">
            <a:tbl>
              <a:tblPr firstRow="1" bandRow="1">
                <a:tableStyleId>{5C22544A-7EE6-4342-B048-85BDC9FD1C3A}</a:tableStyleId>
              </a:tblPr>
              <a:tblGrid>
                <a:gridCol w="2473258"/>
                <a:gridCol w="6137342"/>
              </a:tblGrid>
              <a:tr h="370840">
                <a:tc>
                  <a:txBody>
                    <a:bodyPr/>
                    <a:lstStyle/>
                    <a:p>
                      <a:r>
                        <a:rPr lang="en-US" sz="1600" dirty="0" smtClean="0"/>
                        <a:t>Line Item </a:t>
                      </a:r>
                      <a:endParaRPr lang="en-US" sz="1600" dirty="0"/>
                    </a:p>
                  </a:txBody>
                  <a:tcPr/>
                </a:tc>
                <a:tc>
                  <a:txBody>
                    <a:bodyPr/>
                    <a:lstStyle/>
                    <a:p>
                      <a:r>
                        <a:rPr lang="en-US" sz="1600" dirty="0" smtClean="0"/>
                        <a:t>Description</a:t>
                      </a:r>
                      <a:endParaRPr lang="en-US" sz="1600" dirty="0"/>
                    </a:p>
                  </a:txBody>
                  <a:tcPr/>
                </a:tc>
              </a:tr>
              <a:tr h="370840">
                <a:tc>
                  <a:txBody>
                    <a:bodyPr/>
                    <a:lstStyle/>
                    <a:p>
                      <a:r>
                        <a:rPr lang="en-US" sz="1600" dirty="0" smtClean="0"/>
                        <a:t>Silver</a:t>
                      </a:r>
                      <a:r>
                        <a:rPr lang="en-US" sz="1600" baseline="0" dirty="0" smtClean="0"/>
                        <a:t> Line and Purple Line Equipment</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Unit costs for faregates,</a:t>
                      </a:r>
                      <a:r>
                        <a:rPr lang="en-US" sz="1600" baseline="0" dirty="0" smtClean="0"/>
                        <a:t> Station Terminals and Portable Devices for Silver Line and Purple Line stations and the unit costs for the</a:t>
                      </a:r>
                      <a:r>
                        <a:rPr lang="en-US" sz="1600" dirty="0" smtClean="0"/>
                        <a:t> deployment of faregates</a:t>
                      </a:r>
                      <a:r>
                        <a:rPr lang="en-US" sz="1600" baseline="0" dirty="0" smtClean="0"/>
                        <a:t> and associated equipment</a:t>
                      </a:r>
                      <a:endParaRPr lang="en-US" sz="1600" dirty="0" smtClean="0"/>
                    </a:p>
                    <a:p>
                      <a:endParaRPr lang="en-US" sz="1600" dirty="0"/>
                    </a:p>
                  </a:txBody>
                  <a:tcPr/>
                </a:tc>
              </a:tr>
              <a:tr h="370840">
                <a:tc>
                  <a:txBody>
                    <a:bodyPr/>
                    <a:lstStyle/>
                    <a:p>
                      <a:r>
                        <a:rPr lang="en-US" sz="1600" dirty="0" smtClean="0"/>
                        <a:t>Extended Software Maintenance </a:t>
                      </a:r>
                      <a:endParaRPr lang="en-US" sz="1600" dirty="0"/>
                    </a:p>
                  </a:txBody>
                  <a:tcPr/>
                </a:tc>
                <a:tc>
                  <a:txBody>
                    <a:bodyPr/>
                    <a:lstStyle/>
                    <a:p>
                      <a:r>
                        <a:rPr lang="en-US" sz="1600" dirty="0" smtClean="0"/>
                        <a:t>Two one year options to</a:t>
                      </a:r>
                      <a:r>
                        <a:rPr lang="en-US" sz="1600" baseline="0" dirty="0" smtClean="0"/>
                        <a:t> maintain system software and labor allowance  for software programming and engineering enhancements</a:t>
                      </a:r>
                      <a:endParaRPr lang="en-US" sz="1600" dirty="0"/>
                    </a:p>
                  </a:txBody>
                  <a:tcPr/>
                </a:tc>
              </a:tr>
              <a:tr h="370840">
                <a:tc>
                  <a:txBody>
                    <a:bodyPr/>
                    <a:lstStyle/>
                    <a:p>
                      <a:r>
                        <a:rPr lang="en-US" sz="1600" dirty="0" smtClean="0"/>
                        <a:t>Faregate</a:t>
                      </a:r>
                      <a:r>
                        <a:rPr lang="en-US" sz="1600" baseline="0" dirty="0" smtClean="0"/>
                        <a:t> Maintenance</a:t>
                      </a:r>
                      <a:endParaRPr lang="en-US" sz="1600" dirty="0"/>
                    </a:p>
                  </a:txBody>
                  <a:tcPr/>
                </a:tc>
                <a:tc>
                  <a:txBody>
                    <a:bodyPr/>
                    <a:lstStyle/>
                    <a:p>
                      <a:r>
                        <a:rPr lang="en-US" sz="1600" dirty="0" smtClean="0"/>
                        <a:t>Three year option for faregate</a:t>
                      </a:r>
                      <a:r>
                        <a:rPr lang="en-US" sz="1600" baseline="0" dirty="0" smtClean="0"/>
                        <a:t> corrective and preventative maintenance and coordination of parts repair and two one year additional options. </a:t>
                      </a:r>
                      <a:endParaRPr lang="en-US" sz="1600" dirty="0"/>
                    </a:p>
                  </a:txBody>
                  <a:tcPr/>
                </a:tc>
              </a:tr>
              <a:tr h="370840">
                <a:tc>
                  <a:txBody>
                    <a:bodyPr/>
                    <a:lstStyle/>
                    <a:p>
                      <a:r>
                        <a:rPr lang="en-US" sz="1600" dirty="0" smtClean="0"/>
                        <a:t>Extended Parts Repair and Replacement Warranty </a:t>
                      </a:r>
                      <a:endParaRPr lang="en-US" sz="1600" dirty="0"/>
                    </a:p>
                  </a:txBody>
                  <a:tcPr/>
                </a:tc>
                <a:tc>
                  <a:txBody>
                    <a:bodyPr/>
                    <a:lstStyle/>
                    <a:p>
                      <a:r>
                        <a:rPr lang="en-US" sz="1600" dirty="0" smtClean="0"/>
                        <a:t>Four</a:t>
                      </a:r>
                      <a:r>
                        <a:rPr lang="en-US" sz="1600" baseline="0" dirty="0" smtClean="0"/>
                        <a:t> one year options for faregate parts repair and replacement. </a:t>
                      </a:r>
                      <a:endParaRPr lang="en-US" sz="1600" dirty="0"/>
                    </a:p>
                  </a:txBody>
                  <a:tcPr/>
                </a:tc>
              </a:tr>
            </a:tbl>
          </a:graphicData>
        </a:graphic>
      </p:graphicFrame>
    </p:spTree>
    <p:extLst>
      <p:ext uri="{BB962C8B-B14F-4D97-AF65-F5344CB8AC3E}">
        <p14:creationId xmlns:p14="http://schemas.microsoft.com/office/powerpoint/2010/main" val="1617668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B4E9B-9876-45F9-A07D-79ED7DF52320}" type="slidenum">
              <a:rPr lang="en-US" smtClean="0"/>
              <a:pPr>
                <a:defRPr/>
              </a:pPr>
              <a:t>14</a:t>
            </a:fld>
            <a:endParaRPr lang="en-US" dirty="0"/>
          </a:p>
        </p:txBody>
      </p:sp>
      <p:sp>
        <p:nvSpPr>
          <p:cNvPr id="5" name="Content Placeholder 2"/>
          <p:cNvSpPr txBox="1">
            <a:spLocks/>
          </p:cNvSpPr>
          <p:nvPr/>
        </p:nvSpPr>
        <p:spPr bwMode="auto">
          <a:xfrm>
            <a:off x="533400" y="1524000"/>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eaLnBrk="0" hangingPunct="0">
              <a:defRPr sz="2400">
                <a:solidFill>
                  <a:schemeClr val="tx1"/>
                </a:solidFill>
                <a:latin typeface="Arial" charset="0"/>
                <a:ea typeface="ＭＳ Ｐゴシック" charset="0"/>
                <a:cs typeface="ＭＳ Ｐゴシック" charset="0"/>
              </a:defRPr>
            </a:lvl1pPr>
            <a:lvl2pPr marL="793750" indent="-338138"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marL="342900" lvl="0" indent="-342900">
              <a:buFont typeface="+mj-lt"/>
              <a:buAutoNum type="arabicPeriod"/>
            </a:pPr>
            <a:r>
              <a:rPr lang="en-US" sz="1800" dirty="0">
                <a:latin typeface="Tahoma" panose="020B0604030504040204" pitchFamily="34" charset="0"/>
                <a:ea typeface="Tahoma" panose="020B0604030504040204" pitchFamily="34" charset="0"/>
                <a:cs typeface="Tahoma" panose="020B0604030504040204" pitchFamily="34" charset="0"/>
              </a:rPr>
              <a:t>Interface with WMATA’s current fare payment system, accepting </a:t>
            </a:r>
            <a:r>
              <a:rPr lang="en-US" sz="1800" dirty="0" smtClean="0">
                <a:latin typeface="Tahoma" panose="020B0604030504040204" pitchFamily="34" charset="0"/>
                <a:ea typeface="Tahoma" panose="020B0604030504040204" pitchFamily="34" charset="0"/>
                <a:cs typeface="Tahoma" panose="020B0604030504040204" pitchFamily="34" charset="0"/>
              </a:rPr>
              <a:t>WMATA fare </a:t>
            </a:r>
            <a:r>
              <a:rPr lang="en-US" sz="1800" dirty="0">
                <a:latin typeface="Tahoma" panose="020B0604030504040204" pitchFamily="34" charset="0"/>
                <a:ea typeface="Tahoma" panose="020B0604030504040204" pitchFamily="34" charset="0"/>
                <a:cs typeface="Tahoma" panose="020B0604030504040204" pitchFamily="34" charset="0"/>
              </a:rPr>
              <a:t>media, processing all fare schedule rules, and processing all list service transactions. </a:t>
            </a:r>
          </a:p>
          <a:p>
            <a:pPr marL="342900" lvl="0" indent="-342900">
              <a:buFont typeface="+mj-lt"/>
              <a:buAutoNum type="arabicPeriod"/>
            </a:pPr>
            <a:r>
              <a:rPr lang="en-US" sz="1800" dirty="0">
                <a:latin typeface="Tahoma" panose="020B0604030504040204" pitchFamily="34" charset="0"/>
                <a:ea typeface="Tahoma" panose="020B0604030504040204" pitchFamily="34" charset="0"/>
                <a:cs typeface="Tahoma" panose="020B0604030504040204" pitchFamily="34" charset="0"/>
              </a:rPr>
              <a:t>Comply with all applicable federal and industry standards including ADA, NFPA 130, </a:t>
            </a:r>
            <a:r>
              <a:rPr lang="en-US"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NFPA 70</a:t>
            </a:r>
            <a:r>
              <a:rPr lang="en-US" sz="1800" dirty="0" smtClean="0">
                <a:latin typeface="Tahoma" panose="020B0604030504040204" pitchFamily="34" charset="0"/>
                <a:ea typeface="Tahoma" panose="020B0604030504040204" pitchFamily="34" charset="0"/>
                <a:cs typeface="Tahoma" panose="020B0604030504040204" pitchFamily="34" charset="0"/>
              </a:rPr>
              <a:t>, PCI</a:t>
            </a:r>
            <a:r>
              <a:rPr lang="en-US" sz="1800" dirty="0">
                <a:latin typeface="Tahoma" panose="020B0604030504040204" pitchFamily="34" charset="0"/>
                <a:ea typeface="Tahoma" panose="020B0604030504040204" pitchFamily="34" charset="0"/>
                <a:cs typeface="Tahoma" panose="020B0604030504040204" pitchFamily="34" charset="0"/>
              </a:rPr>
              <a:t>, and Title VI.</a:t>
            </a:r>
          </a:p>
          <a:p>
            <a:pPr marL="342900" lvl="0" indent="-342900">
              <a:buFont typeface="+mj-lt"/>
              <a:buAutoNum type="arabicPeriod"/>
            </a:pPr>
            <a:r>
              <a:rPr lang="en-US" sz="1800" dirty="0">
                <a:latin typeface="Tahoma" panose="020B0604030504040204" pitchFamily="34" charset="0"/>
                <a:ea typeface="Tahoma" panose="020B0604030504040204" pitchFamily="34" charset="0"/>
                <a:cs typeface="Tahoma" panose="020B0604030504040204" pitchFamily="34" charset="0"/>
              </a:rPr>
              <a:t>Provide secure data storage and communications that includes user and device authentication protocols. </a:t>
            </a:r>
          </a:p>
          <a:p>
            <a:pPr marL="342900" lvl="0" indent="-342900">
              <a:buFont typeface="+mj-lt"/>
              <a:buAutoNum type="arabicPeriod"/>
            </a:pPr>
            <a:r>
              <a:rPr lang="en-US" sz="1800" dirty="0">
                <a:latin typeface="Tahoma" panose="020B0604030504040204" pitchFamily="34" charset="0"/>
                <a:ea typeface="Tahoma" panose="020B0604030504040204" pitchFamily="34" charset="0"/>
                <a:cs typeface="Tahoma" panose="020B0604030504040204" pitchFamily="34" charset="0"/>
              </a:rPr>
              <a:t>Support local, central and portable faregate management. </a:t>
            </a:r>
          </a:p>
          <a:p>
            <a:pPr marL="342900" lvl="0" indent="-342900">
              <a:buFont typeface="+mj-lt"/>
              <a:buAutoNum type="arabicPeriod"/>
            </a:pPr>
            <a:r>
              <a:rPr lang="en-US" sz="1800" dirty="0">
                <a:latin typeface="Tahoma" panose="020B0604030504040204" pitchFamily="34" charset="0"/>
                <a:ea typeface="Tahoma" panose="020B0604030504040204" pitchFamily="34" charset="0"/>
                <a:cs typeface="Tahoma" panose="020B0604030504040204" pitchFamily="34" charset="0"/>
              </a:rPr>
              <a:t>Support emergency safety functionality including the automatic opening faregate barriers and activation of emergency lighting with the loss of power or with the triggering of WMATA’s emergency alarm system and the automatic retraction or opening of barriers when </a:t>
            </a:r>
            <a:r>
              <a:rPr lang="en-US" sz="1800" dirty="0" smtClean="0">
                <a:latin typeface="Tahoma" panose="020B0604030504040204" pitchFamily="34" charset="0"/>
                <a:ea typeface="Tahoma" panose="020B0604030504040204" pitchFamily="34" charset="0"/>
                <a:cs typeface="Tahoma" panose="020B0604030504040204" pitchFamily="34" charset="0"/>
              </a:rPr>
              <a:t>obstructed. </a:t>
            </a:r>
            <a:endParaRPr lang="en-US" sz="1800" dirty="0">
              <a:latin typeface="Tahoma" panose="020B0604030504040204" pitchFamily="34" charset="0"/>
              <a:ea typeface="Tahoma" panose="020B0604030504040204" pitchFamily="34" charset="0"/>
              <a:cs typeface="Tahoma" panose="020B0604030504040204" pitchFamily="34" charset="0"/>
            </a:endParaRPr>
          </a:p>
          <a:p>
            <a:pPr marL="342900" lvl="0" indent="-342900">
              <a:buFont typeface="+mj-lt"/>
              <a:buAutoNum type="arabicPeriod"/>
            </a:pPr>
            <a:r>
              <a:rPr lang="en-US" sz="1800" dirty="0">
                <a:latin typeface="Tahoma" panose="020B0604030504040204" pitchFamily="34" charset="0"/>
                <a:ea typeface="Tahoma" panose="020B0604030504040204" pitchFamily="34" charset="0"/>
                <a:cs typeface="Tahoma" panose="020B0604030504040204" pitchFamily="34" charset="0"/>
              </a:rPr>
              <a:t>Process at least 35 ingress or egress transactions per </a:t>
            </a:r>
            <a:r>
              <a:rPr lang="en-US" sz="1800" dirty="0" smtClean="0">
                <a:latin typeface="Tahoma" panose="020B0604030504040204" pitchFamily="34" charset="0"/>
                <a:ea typeface="Tahoma" panose="020B0604030504040204" pitchFamily="34" charset="0"/>
                <a:cs typeface="Tahoma" panose="020B0604030504040204" pitchFamily="34" charset="0"/>
              </a:rPr>
              <a:t>minute and emergency egress of at least 50 customers per minute.</a:t>
            </a:r>
            <a:endParaRPr lang="en-US" sz="1800" dirty="0">
              <a:latin typeface="Tahoma" panose="020B0604030504040204" pitchFamily="34" charset="0"/>
              <a:ea typeface="Tahoma" panose="020B0604030504040204" pitchFamily="34" charset="0"/>
              <a:cs typeface="Tahoma" panose="020B0604030504040204" pitchFamily="34" charset="0"/>
            </a:endParaRPr>
          </a:p>
          <a:p>
            <a:pPr marL="1257300" lvl="2" indent="-342900" eaLnBrk="1" hangingPunct="1">
              <a:spcBef>
                <a:spcPts val="475"/>
              </a:spcBef>
              <a:buFont typeface="+mj-lt"/>
              <a:buAutoNum type="arabicPeriod"/>
            </a:pPr>
            <a:endParaRPr lang="en-US" sz="2000" dirty="0" smtClean="0">
              <a:latin typeface="Tahoma" charset="0"/>
              <a:cs typeface="Tahoma" charset="0"/>
            </a:endParaRPr>
          </a:p>
          <a:p>
            <a:pPr lvl="1" eaLnBrk="1" hangingPunct="1">
              <a:spcBef>
                <a:spcPts val="475"/>
              </a:spcBef>
              <a:buFont typeface="Arial" charset="0"/>
              <a:buChar char="•"/>
            </a:pPr>
            <a:endParaRPr lang="en-US" dirty="0">
              <a:latin typeface="Tahoma" charset="0"/>
              <a:cs typeface="Tahoma" charset="0"/>
            </a:endParaRPr>
          </a:p>
        </p:txBody>
      </p:sp>
      <p:sp>
        <p:nvSpPr>
          <p:cNvPr id="6" name="Title 1"/>
          <p:cNvSpPr txBox="1">
            <a:spLocks/>
          </p:cNvSpPr>
          <p:nvPr/>
        </p:nvSpPr>
        <p:spPr>
          <a:xfrm>
            <a:off x="1134035" y="4481"/>
            <a:ext cx="8009965" cy="12953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b="1" dirty="0" smtClean="0">
                <a:solidFill>
                  <a:schemeClr val="bg1"/>
                </a:solidFill>
                <a:latin typeface="Tahoma" pitchFamily="34" charset="0"/>
                <a:cs typeface="Tahoma" pitchFamily="34" charset="0"/>
              </a:rPr>
              <a:t>CRITICAL REQUIREMENTS</a:t>
            </a:r>
            <a:endParaRPr lang="en-US" sz="2800" b="1"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2647520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B4E9B-9876-45F9-A07D-79ED7DF52320}" type="slidenum">
              <a:rPr lang="en-US" smtClean="0"/>
              <a:pPr>
                <a:defRPr/>
              </a:pPr>
              <a:t>15</a:t>
            </a:fld>
            <a:endParaRPr lang="en-US" dirty="0"/>
          </a:p>
        </p:txBody>
      </p:sp>
      <p:sp>
        <p:nvSpPr>
          <p:cNvPr id="6" name="Title 1"/>
          <p:cNvSpPr txBox="1">
            <a:spLocks/>
          </p:cNvSpPr>
          <p:nvPr/>
        </p:nvSpPr>
        <p:spPr>
          <a:xfrm>
            <a:off x="1134035" y="4481"/>
            <a:ext cx="8009965" cy="12953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b="1" dirty="0" smtClean="0">
                <a:solidFill>
                  <a:schemeClr val="bg1"/>
                </a:solidFill>
                <a:latin typeface="Tahoma" pitchFamily="34" charset="0"/>
                <a:cs typeface="Tahoma" pitchFamily="34" charset="0"/>
              </a:rPr>
              <a:t>TECHNICAL EVALUATION</a:t>
            </a:r>
            <a:endParaRPr lang="en-US" sz="2800" b="1" dirty="0">
              <a:solidFill>
                <a:schemeClr val="bg1"/>
              </a:solidFill>
              <a:latin typeface="Tahoma" pitchFamily="34" charset="0"/>
              <a:cs typeface="Tahoma"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53136211"/>
              </p:ext>
            </p:extLst>
          </p:nvPr>
        </p:nvGraphicFramePr>
        <p:xfrm>
          <a:off x="457200" y="2057400"/>
          <a:ext cx="8382000" cy="3235960"/>
        </p:xfrm>
        <a:graphic>
          <a:graphicData uri="http://schemas.openxmlformats.org/drawingml/2006/table">
            <a:tbl>
              <a:tblPr firstRow="1" bandRow="1">
                <a:tableStyleId>{5C22544A-7EE6-4342-B048-85BDC9FD1C3A}</a:tableStyleId>
              </a:tblPr>
              <a:tblGrid>
                <a:gridCol w="4114800"/>
                <a:gridCol w="2362200"/>
                <a:gridCol w="1905000"/>
              </a:tblGrid>
              <a:tr h="370840">
                <a:tc>
                  <a:txBody>
                    <a:bodyPr/>
                    <a:lstStyle/>
                    <a:p>
                      <a:pPr algn="ctr"/>
                      <a:r>
                        <a:rPr lang="en-US" dirty="0" smtClean="0"/>
                        <a:t>Evaluation Measure </a:t>
                      </a:r>
                      <a:endParaRPr lang="en-US" dirty="0"/>
                    </a:p>
                  </a:txBody>
                  <a:tcPr/>
                </a:tc>
                <a:tc>
                  <a:txBody>
                    <a:bodyPr/>
                    <a:lstStyle/>
                    <a:p>
                      <a:pPr algn="ctr"/>
                      <a:r>
                        <a:rPr lang="en-US" dirty="0" smtClean="0"/>
                        <a:t>Score Range</a:t>
                      </a:r>
                      <a:endParaRPr lang="en-US" dirty="0"/>
                    </a:p>
                  </a:txBody>
                  <a:tcPr/>
                </a:tc>
                <a:tc>
                  <a:txBody>
                    <a:bodyPr/>
                    <a:lstStyle/>
                    <a:p>
                      <a:pPr algn="ctr"/>
                      <a:r>
                        <a:rPr lang="en-US" dirty="0" smtClean="0"/>
                        <a:t>Minimum</a:t>
                      </a:r>
                      <a:r>
                        <a:rPr lang="en-US" baseline="0" dirty="0" smtClean="0"/>
                        <a:t> Score </a:t>
                      </a:r>
                      <a:endParaRPr lang="en-US" dirty="0"/>
                    </a:p>
                  </a:txBody>
                  <a:tcPr/>
                </a:tc>
              </a:tr>
              <a:tr h="370840">
                <a:tc>
                  <a:txBody>
                    <a:bodyPr/>
                    <a:lstStyle/>
                    <a:p>
                      <a:r>
                        <a:rPr lang="en-US" dirty="0" smtClean="0"/>
                        <a:t>Integration with current</a:t>
                      </a:r>
                      <a:r>
                        <a:rPr lang="en-US" baseline="0" dirty="0" smtClean="0"/>
                        <a:t> fare payment application </a:t>
                      </a:r>
                      <a:endParaRPr lang="en-US" dirty="0"/>
                    </a:p>
                  </a:txBody>
                  <a:tcPr/>
                </a:tc>
                <a:tc>
                  <a:txBody>
                    <a:bodyPr/>
                    <a:lstStyle/>
                    <a:p>
                      <a:pPr algn="ctr"/>
                      <a:r>
                        <a:rPr lang="en-US" dirty="0" smtClean="0"/>
                        <a:t>0 - 25</a:t>
                      </a:r>
                      <a:endParaRPr lang="en-US" dirty="0"/>
                    </a:p>
                  </a:txBody>
                  <a:tcPr/>
                </a:tc>
                <a:tc>
                  <a:txBody>
                    <a:bodyPr/>
                    <a:lstStyle/>
                    <a:p>
                      <a:pPr algn="ctr"/>
                      <a:r>
                        <a:rPr lang="en-US" dirty="0" smtClean="0"/>
                        <a:t>18</a:t>
                      </a:r>
                      <a:endParaRPr lang="en-US" dirty="0"/>
                    </a:p>
                  </a:txBody>
                  <a:tcPr/>
                </a:tc>
              </a:tr>
              <a:tr h="370840">
                <a:tc>
                  <a:txBody>
                    <a:bodyPr/>
                    <a:lstStyle/>
                    <a:p>
                      <a:r>
                        <a:rPr lang="en-US" dirty="0" smtClean="0"/>
                        <a:t>Qualifications</a:t>
                      </a:r>
                      <a:r>
                        <a:rPr lang="en-US" baseline="0" dirty="0" smtClean="0"/>
                        <a:t> </a:t>
                      </a:r>
                      <a:endParaRPr lang="en-US" dirty="0"/>
                    </a:p>
                  </a:txBody>
                  <a:tcPr/>
                </a:tc>
                <a:tc>
                  <a:txBody>
                    <a:bodyPr/>
                    <a:lstStyle/>
                    <a:p>
                      <a:pPr algn="ctr"/>
                      <a:r>
                        <a:rPr lang="en-US" dirty="0" smtClean="0"/>
                        <a:t>0 - 20</a:t>
                      </a:r>
                      <a:endParaRPr lang="en-US" dirty="0"/>
                    </a:p>
                  </a:txBody>
                  <a:tcPr/>
                </a:tc>
                <a:tc>
                  <a:txBody>
                    <a:bodyPr/>
                    <a:lstStyle/>
                    <a:p>
                      <a:pPr algn="ctr"/>
                      <a:r>
                        <a:rPr lang="en-US" dirty="0" smtClean="0"/>
                        <a:t>13</a:t>
                      </a:r>
                      <a:endParaRPr lang="en-US" dirty="0"/>
                    </a:p>
                  </a:txBody>
                  <a:tcPr/>
                </a:tc>
              </a:tr>
              <a:tr h="370840">
                <a:tc>
                  <a:txBody>
                    <a:bodyPr/>
                    <a:lstStyle/>
                    <a:p>
                      <a:r>
                        <a:rPr lang="en-US" dirty="0" smtClean="0"/>
                        <a:t>Adherence to Requirements</a:t>
                      </a:r>
                      <a:endParaRPr lang="en-US" dirty="0"/>
                    </a:p>
                  </a:txBody>
                  <a:tcPr/>
                </a:tc>
                <a:tc>
                  <a:txBody>
                    <a:bodyPr/>
                    <a:lstStyle/>
                    <a:p>
                      <a:pPr algn="ctr"/>
                      <a:r>
                        <a:rPr lang="en-US" dirty="0" smtClean="0"/>
                        <a:t>0 - 20</a:t>
                      </a:r>
                      <a:endParaRPr lang="en-US" dirty="0"/>
                    </a:p>
                  </a:txBody>
                  <a:tcPr/>
                </a:tc>
                <a:tc>
                  <a:txBody>
                    <a:bodyPr/>
                    <a:lstStyle/>
                    <a:p>
                      <a:pPr algn="ctr"/>
                      <a:r>
                        <a:rPr lang="en-US" dirty="0" smtClean="0"/>
                        <a:t>13</a:t>
                      </a:r>
                      <a:endParaRPr lang="en-US" dirty="0"/>
                    </a:p>
                  </a:txBody>
                  <a:tcPr/>
                </a:tc>
              </a:tr>
              <a:tr h="370840">
                <a:tc>
                  <a:txBody>
                    <a:bodyPr/>
                    <a:lstStyle/>
                    <a:p>
                      <a:r>
                        <a:rPr lang="en-US" dirty="0" smtClean="0"/>
                        <a:t>Deployment Approach</a:t>
                      </a:r>
                      <a:endParaRPr lang="en-US" dirty="0"/>
                    </a:p>
                  </a:txBody>
                  <a:tcPr/>
                </a:tc>
                <a:tc>
                  <a:txBody>
                    <a:bodyPr/>
                    <a:lstStyle/>
                    <a:p>
                      <a:pPr algn="ctr"/>
                      <a:r>
                        <a:rPr lang="en-US" dirty="0" smtClean="0"/>
                        <a:t>0 - 20</a:t>
                      </a:r>
                      <a:endParaRPr lang="en-US" dirty="0"/>
                    </a:p>
                  </a:txBody>
                  <a:tcPr/>
                </a:tc>
                <a:tc>
                  <a:txBody>
                    <a:bodyPr/>
                    <a:lstStyle/>
                    <a:p>
                      <a:pPr algn="ctr"/>
                      <a:r>
                        <a:rPr lang="en-US" dirty="0" smtClean="0"/>
                        <a:t>13</a:t>
                      </a:r>
                      <a:endParaRPr lang="en-US" dirty="0"/>
                    </a:p>
                  </a:txBody>
                  <a:tcPr/>
                </a:tc>
              </a:tr>
              <a:tr h="370840">
                <a:tc>
                  <a:txBody>
                    <a:bodyPr/>
                    <a:lstStyle/>
                    <a:p>
                      <a:r>
                        <a:rPr lang="en-US" dirty="0" smtClean="0"/>
                        <a:t>Design Aesthetic</a:t>
                      </a:r>
                      <a:r>
                        <a:rPr lang="en-US" baseline="0" dirty="0" smtClean="0"/>
                        <a:t> </a:t>
                      </a:r>
                      <a:endParaRPr lang="en-US" dirty="0"/>
                    </a:p>
                  </a:txBody>
                  <a:tcPr/>
                </a:tc>
                <a:tc>
                  <a:txBody>
                    <a:bodyPr/>
                    <a:lstStyle/>
                    <a:p>
                      <a:pPr algn="ctr"/>
                      <a:r>
                        <a:rPr lang="en-US" dirty="0" smtClean="0"/>
                        <a:t>0 - 5</a:t>
                      </a:r>
                      <a:endParaRPr lang="en-US" dirty="0"/>
                    </a:p>
                  </a:txBody>
                  <a:tcPr/>
                </a:tc>
                <a:tc>
                  <a:txBody>
                    <a:bodyPr/>
                    <a:lstStyle/>
                    <a:p>
                      <a:pPr algn="ctr"/>
                      <a:r>
                        <a:rPr lang="en-US" dirty="0" smtClean="0"/>
                        <a:t>3</a:t>
                      </a:r>
                      <a:endParaRPr lang="en-US" dirty="0"/>
                    </a:p>
                  </a:txBody>
                  <a:tcPr/>
                </a:tc>
              </a:tr>
              <a:tr h="370840">
                <a:tc>
                  <a:txBody>
                    <a:bodyPr/>
                    <a:lstStyle/>
                    <a:p>
                      <a:r>
                        <a:rPr lang="en-US" dirty="0" smtClean="0"/>
                        <a:t>Power Saving </a:t>
                      </a:r>
                      <a:endParaRPr lang="en-US" dirty="0"/>
                    </a:p>
                  </a:txBody>
                  <a:tcPr/>
                </a:tc>
                <a:tc>
                  <a:txBody>
                    <a:bodyPr/>
                    <a:lstStyle/>
                    <a:p>
                      <a:pPr algn="ctr"/>
                      <a:r>
                        <a:rPr lang="en-US" dirty="0" smtClean="0"/>
                        <a:t>0 - 5</a:t>
                      </a:r>
                      <a:endParaRPr lang="en-US" dirty="0"/>
                    </a:p>
                  </a:txBody>
                  <a:tcPr/>
                </a:tc>
                <a:tc>
                  <a:txBody>
                    <a:bodyPr/>
                    <a:lstStyle/>
                    <a:p>
                      <a:pPr algn="ctr"/>
                      <a:r>
                        <a:rPr lang="en-US" dirty="0" smtClean="0"/>
                        <a:t>3</a:t>
                      </a:r>
                      <a:endParaRPr lang="en-US" dirty="0"/>
                    </a:p>
                  </a:txBody>
                  <a:tcPr/>
                </a:tc>
              </a:tr>
              <a:tr h="370840">
                <a:tc>
                  <a:txBody>
                    <a:bodyPr/>
                    <a:lstStyle/>
                    <a:p>
                      <a:r>
                        <a:rPr lang="en-US" dirty="0" smtClean="0"/>
                        <a:t>Enhanced Functionality </a:t>
                      </a:r>
                      <a:endParaRPr lang="en-US" dirty="0"/>
                    </a:p>
                  </a:txBody>
                  <a:tcPr/>
                </a:tc>
                <a:tc>
                  <a:txBody>
                    <a:bodyPr/>
                    <a:lstStyle/>
                    <a:p>
                      <a:pPr algn="ctr"/>
                      <a:r>
                        <a:rPr lang="en-US" dirty="0" smtClean="0"/>
                        <a:t>0 - 5</a:t>
                      </a:r>
                      <a:endParaRPr lang="en-US" dirty="0"/>
                    </a:p>
                  </a:txBody>
                  <a:tcPr/>
                </a:tc>
                <a:tc>
                  <a:txBody>
                    <a:bodyPr/>
                    <a:lstStyle/>
                    <a:p>
                      <a:pPr algn="ctr"/>
                      <a:r>
                        <a:rPr lang="en-US" dirty="0" smtClean="0"/>
                        <a:t>3</a:t>
                      </a:r>
                      <a:endParaRPr lang="en-US" dirty="0"/>
                    </a:p>
                  </a:txBody>
                  <a:tcPr/>
                </a:tc>
              </a:tr>
            </a:tbl>
          </a:graphicData>
        </a:graphic>
      </p:graphicFrame>
      <p:sp>
        <p:nvSpPr>
          <p:cNvPr id="7" name="TextBox 6"/>
          <p:cNvSpPr txBox="1"/>
          <p:nvPr/>
        </p:nvSpPr>
        <p:spPr>
          <a:xfrm>
            <a:off x="838200" y="5715000"/>
            <a:ext cx="4067139" cy="338554"/>
          </a:xfrm>
          <a:prstGeom prst="rect">
            <a:avLst/>
          </a:prstGeom>
          <a:noFill/>
        </p:spPr>
        <p:txBody>
          <a:bodyPr wrap="none" rtlCol="0">
            <a:spAutoFit/>
          </a:bodyPr>
          <a:lstStyle/>
          <a:p>
            <a:r>
              <a:rPr lang="en-US" sz="1600" b="1" i="1" dirty="0" smtClean="0"/>
              <a:t>**Minimum qualifying score is 66 points</a:t>
            </a:r>
            <a:endParaRPr lang="en-US" sz="1600" b="1"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B4E9B-9876-45F9-A07D-79ED7DF52320}" type="slidenum">
              <a:rPr lang="en-US" smtClean="0"/>
              <a:pPr>
                <a:defRPr/>
              </a:pPr>
              <a:t>16</a:t>
            </a:fld>
            <a:endParaRPr lang="en-US" dirty="0"/>
          </a:p>
        </p:txBody>
      </p:sp>
      <p:sp>
        <p:nvSpPr>
          <p:cNvPr id="5" name="Content Placeholder 2"/>
          <p:cNvSpPr txBox="1">
            <a:spLocks/>
          </p:cNvSpPr>
          <p:nvPr/>
        </p:nvSpPr>
        <p:spPr bwMode="auto">
          <a:xfrm>
            <a:off x="533400" y="1524000"/>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eaLnBrk="0" hangingPunct="0">
              <a:defRPr sz="2400">
                <a:solidFill>
                  <a:schemeClr val="tx1"/>
                </a:solidFill>
                <a:latin typeface="Arial" charset="0"/>
                <a:ea typeface="ＭＳ Ｐゴシック" charset="0"/>
                <a:cs typeface="ＭＳ Ｐゴシック" charset="0"/>
              </a:defRPr>
            </a:lvl1pPr>
            <a:lvl2pPr marL="793750" indent="-338138"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ts val="475"/>
              </a:spcBef>
            </a:pPr>
            <a:r>
              <a:rPr lang="en-US" sz="1800" b="1" dirty="0" smtClean="0">
                <a:latin typeface="Tahoma" charset="0"/>
                <a:cs typeface="Tahoma" charset="0"/>
              </a:rPr>
              <a:t>Customer Interface </a:t>
            </a:r>
            <a:endParaRPr lang="en-US" sz="1800" b="1" dirty="0">
              <a:latin typeface="Tahoma" charset="0"/>
              <a:cs typeface="Tahoma" charset="0"/>
            </a:endParaRPr>
          </a:p>
          <a:p>
            <a:pPr lvl="1" eaLnBrk="1" hangingPunct="1">
              <a:spcBef>
                <a:spcPts val="475"/>
              </a:spcBef>
              <a:buFont typeface="Arial" charset="0"/>
              <a:buChar char="•"/>
            </a:pPr>
            <a:r>
              <a:rPr lang="en-US" sz="1600" dirty="0" smtClean="0">
                <a:latin typeface="Tahoma" charset="0"/>
                <a:cs typeface="Tahoma" charset="0"/>
              </a:rPr>
              <a:t>Larger customer display with variable messaging  and adjustable brightness</a:t>
            </a:r>
          </a:p>
          <a:p>
            <a:pPr lvl="1" eaLnBrk="1" hangingPunct="1">
              <a:spcBef>
                <a:spcPts val="475"/>
              </a:spcBef>
              <a:buFont typeface="Arial" charset="0"/>
              <a:buChar char="•"/>
            </a:pPr>
            <a:r>
              <a:rPr lang="en-US" sz="1600" dirty="0" smtClean="0">
                <a:latin typeface="Tahoma" charset="0"/>
                <a:cs typeface="Tahoma" charset="0"/>
              </a:rPr>
              <a:t>Programmable audible tones</a:t>
            </a:r>
            <a:endParaRPr lang="en-US" sz="1600" dirty="0">
              <a:latin typeface="Tahoma" charset="0"/>
              <a:cs typeface="Tahoma" charset="0"/>
            </a:endParaRPr>
          </a:p>
          <a:p>
            <a:pPr lvl="1" eaLnBrk="1" hangingPunct="1">
              <a:spcBef>
                <a:spcPts val="475"/>
              </a:spcBef>
              <a:buFont typeface="Arial" charset="0"/>
              <a:buChar char="•"/>
            </a:pPr>
            <a:r>
              <a:rPr lang="en-US" sz="1600" dirty="0" smtClean="0">
                <a:latin typeface="Tahoma" charset="0"/>
                <a:cs typeface="Tahoma" charset="0"/>
              </a:rPr>
              <a:t>Improved directional signage and customer messaging</a:t>
            </a:r>
          </a:p>
          <a:p>
            <a:pPr marL="0" indent="0" eaLnBrk="1" hangingPunct="1">
              <a:spcBef>
                <a:spcPts val="475"/>
              </a:spcBef>
            </a:pPr>
            <a:r>
              <a:rPr lang="en-US" sz="1800" b="1" dirty="0" smtClean="0">
                <a:latin typeface="Tahoma" charset="0"/>
                <a:cs typeface="Tahoma" charset="0"/>
              </a:rPr>
              <a:t>User Interface</a:t>
            </a:r>
            <a:endParaRPr lang="en-US" sz="1800" b="1" dirty="0">
              <a:latin typeface="Tahoma" charset="0"/>
              <a:cs typeface="Tahoma" charset="0"/>
            </a:endParaRPr>
          </a:p>
          <a:p>
            <a:pPr lvl="1" eaLnBrk="1" hangingPunct="1">
              <a:spcBef>
                <a:spcPts val="475"/>
              </a:spcBef>
              <a:buFont typeface="Arial" charset="0"/>
              <a:buChar char="•"/>
            </a:pPr>
            <a:r>
              <a:rPr lang="en-US" sz="1600" dirty="0">
                <a:latin typeface="Tahoma" charset="0"/>
                <a:cs typeface="Tahoma" charset="0"/>
              </a:rPr>
              <a:t>L</a:t>
            </a:r>
            <a:r>
              <a:rPr lang="en-US" sz="1600" dirty="0" smtClean="0">
                <a:latin typeface="Tahoma" charset="0"/>
                <a:cs typeface="Tahoma" charset="0"/>
              </a:rPr>
              <a:t>ocal and centralized faregate status monitoring and controls</a:t>
            </a:r>
            <a:endParaRPr lang="en-US" sz="1600" dirty="0">
              <a:latin typeface="Tahoma" charset="0"/>
              <a:cs typeface="Tahoma" charset="0"/>
            </a:endParaRPr>
          </a:p>
          <a:p>
            <a:pPr lvl="1" eaLnBrk="1" hangingPunct="1">
              <a:spcBef>
                <a:spcPts val="475"/>
              </a:spcBef>
              <a:buFont typeface="Arial" charset="0"/>
              <a:buChar char="•"/>
            </a:pPr>
            <a:r>
              <a:rPr lang="en-US" sz="1600" dirty="0" smtClean="0">
                <a:latin typeface="Tahoma" charset="0"/>
                <a:cs typeface="Tahoma" charset="0"/>
              </a:rPr>
              <a:t>Portable Station Manager devices that will allow faregate control outside the kiosk</a:t>
            </a:r>
            <a:endParaRPr lang="en-US" sz="1600" dirty="0">
              <a:latin typeface="Tahoma" charset="0"/>
              <a:cs typeface="Tahoma" charset="0"/>
            </a:endParaRPr>
          </a:p>
          <a:p>
            <a:pPr lvl="1" eaLnBrk="1" hangingPunct="1">
              <a:spcBef>
                <a:spcPts val="475"/>
              </a:spcBef>
              <a:buFont typeface="Arial" charset="0"/>
              <a:buChar char="•"/>
            </a:pPr>
            <a:r>
              <a:rPr lang="en-US" sz="1600" dirty="0" smtClean="0">
                <a:latin typeface="Tahoma" charset="0"/>
                <a:cs typeface="Tahoma" charset="0"/>
              </a:rPr>
              <a:t>Centralize faregate control, monitoring and status reporting including:</a:t>
            </a:r>
          </a:p>
          <a:p>
            <a:pPr lvl="2" eaLnBrk="1" hangingPunct="1">
              <a:spcBef>
                <a:spcPts val="475"/>
              </a:spcBef>
              <a:buFont typeface="Arial" charset="0"/>
              <a:buChar char="•"/>
            </a:pPr>
            <a:r>
              <a:rPr lang="en-US" sz="1600" dirty="0" smtClean="0">
                <a:latin typeface="Tahoma" charset="0"/>
                <a:cs typeface="Tahoma" charset="0"/>
              </a:rPr>
              <a:t>Centralized faregate management</a:t>
            </a:r>
          </a:p>
          <a:p>
            <a:pPr lvl="2" eaLnBrk="1" hangingPunct="1">
              <a:spcBef>
                <a:spcPts val="475"/>
              </a:spcBef>
              <a:buFont typeface="Arial" charset="0"/>
              <a:buChar char="•"/>
            </a:pPr>
            <a:r>
              <a:rPr lang="en-US" sz="1600" dirty="0" smtClean="0">
                <a:latin typeface="Tahoma" charset="0"/>
                <a:cs typeface="Tahoma" charset="0"/>
              </a:rPr>
              <a:t>Station Manager log-in and reports</a:t>
            </a:r>
          </a:p>
          <a:p>
            <a:pPr lvl="2" eaLnBrk="1" hangingPunct="1">
              <a:spcBef>
                <a:spcPts val="475"/>
              </a:spcBef>
              <a:buFont typeface="Arial" charset="0"/>
              <a:buChar char="•"/>
            </a:pPr>
            <a:r>
              <a:rPr lang="en-US" sz="1600" dirty="0" smtClean="0">
                <a:latin typeface="Tahoma" charset="0"/>
                <a:cs typeface="Tahoma" charset="0"/>
              </a:rPr>
              <a:t>Device event monitoring and reporting</a:t>
            </a:r>
          </a:p>
          <a:p>
            <a:pPr lvl="2" eaLnBrk="1" hangingPunct="1">
              <a:spcBef>
                <a:spcPts val="475"/>
              </a:spcBef>
              <a:buFont typeface="Arial" charset="0"/>
              <a:buChar char="•"/>
            </a:pPr>
            <a:r>
              <a:rPr lang="en-US" sz="1600" dirty="0" smtClean="0">
                <a:latin typeface="Tahoma" charset="0"/>
                <a:cs typeface="Tahoma" charset="0"/>
              </a:rPr>
              <a:t>Performance monitoring against metrics and dashboard reports</a:t>
            </a:r>
          </a:p>
          <a:p>
            <a:pPr marL="914400" lvl="2" indent="0" eaLnBrk="1" hangingPunct="1">
              <a:spcBef>
                <a:spcPts val="475"/>
              </a:spcBef>
            </a:pPr>
            <a:endParaRPr lang="en-US" sz="1800" dirty="0" smtClean="0">
              <a:latin typeface="Tahoma" charset="0"/>
              <a:cs typeface="Tahoma" charset="0"/>
            </a:endParaRPr>
          </a:p>
          <a:p>
            <a:pPr lvl="1" eaLnBrk="1" hangingPunct="1">
              <a:spcBef>
                <a:spcPts val="475"/>
              </a:spcBef>
              <a:buFont typeface="Arial" charset="0"/>
              <a:buChar char="•"/>
            </a:pPr>
            <a:endParaRPr lang="en-US" sz="2000" dirty="0">
              <a:latin typeface="Tahoma" charset="0"/>
              <a:cs typeface="Tahoma" charset="0"/>
            </a:endParaRPr>
          </a:p>
        </p:txBody>
      </p:sp>
      <p:sp>
        <p:nvSpPr>
          <p:cNvPr id="6" name="Title 1"/>
          <p:cNvSpPr txBox="1">
            <a:spLocks/>
          </p:cNvSpPr>
          <p:nvPr/>
        </p:nvSpPr>
        <p:spPr>
          <a:xfrm>
            <a:off x="1134035" y="4481"/>
            <a:ext cx="8009965" cy="12953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b="1" dirty="0" smtClean="0">
                <a:solidFill>
                  <a:schemeClr val="bg1"/>
                </a:solidFill>
                <a:latin typeface="Tahoma" pitchFamily="34" charset="0"/>
                <a:cs typeface="Tahoma" pitchFamily="34" charset="0"/>
              </a:rPr>
              <a:t>DESIGN FEATURES </a:t>
            </a:r>
            <a:endParaRPr lang="en-US" sz="2800" b="1"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2940301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B4E9B-9876-45F9-A07D-79ED7DF52320}" type="slidenum">
              <a:rPr lang="en-US" smtClean="0"/>
              <a:pPr>
                <a:defRPr/>
              </a:pPr>
              <a:t>17</a:t>
            </a:fld>
            <a:endParaRPr lang="en-US" dirty="0"/>
          </a:p>
        </p:txBody>
      </p:sp>
      <p:sp>
        <p:nvSpPr>
          <p:cNvPr id="7" name="Content Placeholder 2"/>
          <p:cNvSpPr txBox="1">
            <a:spLocks/>
          </p:cNvSpPr>
          <p:nvPr/>
        </p:nvSpPr>
        <p:spPr>
          <a:xfrm>
            <a:off x="304800" y="1752600"/>
            <a:ext cx="8382000" cy="4525963"/>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fontAlgn="auto">
              <a:spcAft>
                <a:spcPts val="0"/>
              </a:spcAft>
              <a:buFont typeface="Arial" pitchFamily="34" charset="0"/>
              <a:buNone/>
            </a:pPr>
            <a:r>
              <a:rPr lang="en-US" sz="3300" b="1" dirty="0" smtClean="0">
                <a:latin typeface="Tahoma"/>
                <a:cs typeface="Tahoma"/>
              </a:rPr>
              <a:t>Faregates</a:t>
            </a:r>
          </a:p>
          <a:p>
            <a:pPr lvl="2" fontAlgn="auto">
              <a:spcAft>
                <a:spcPts val="0"/>
              </a:spcAft>
            </a:pPr>
            <a:r>
              <a:rPr lang="en-US" sz="2900" dirty="0" smtClean="0">
                <a:latin typeface="Tahoma"/>
                <a:cs typeface="Tahoma"/>
              </a:rPr>
              <a:t>Bi-directional retractable or paddle barriers (saloon style)</a:t>
            </a:r>
          </a:p>
          <a:p>
            <a:pPr lvl="2" fontAlgn="auto">
              <a:spcAft>
                <a:spcPts val="0"/>
              </a:spcAft>
            </a:pPr>
            <a:r>
              <a:rPr lang="en-US" sz="2900" dirty="0" smtClean="0">
                <a:latin typeface="Tahoma"/>
                <a:cs typeface="Tahoma"/>
              </a:rPr>
              <a:t>Stainless Steel Grade 316L or better w/ No. 4 brush finish, and Metro brown accent coloring </a:t>
            </a:r>
          </a:p>
          <a:p>
            <a:pPr lvl="2" fontAlgn="auto">
              <a:spcAft>
                <a:spcPts val="0"/>
              </a:spcAft>
            </a:pPr>
            <a:r>
              <a:rPr lang="en-US" sz="2900" dirty="0" smtClean="0">
                <a:latin typeface="Tahoma"/>
                <a:cs typeface="Tahoma"/>
              </a:rPr>
              <a:t>Cycle time of 700 </a:t>
            </a:r>
            <a:r>
              <a:rPr lang="en-US" sz="2900" dirty="0" err="1" smtClean="0">
                <a:latin typeface="Tahoma"/>
                <a:cs typeface="Tahoma"/>
              </a:rPr>
              <a:t>ms</a:t>
            </a:r>
            <a:endParaRPr lang="en-US" sz="2900" dirty="0" smtClean="0">
              <a:latin typeface="Tahoma"/>
              <a:cs typeface="Tahoma"/>
            </a:endParaRPr>
          </a:p>
          <a:p>
            <a:pPr lvl="2" fontAlgn="auto">
              <a:spcAft>
                <a:spcPts val="0"/>
              </a:spcAft>
            </a:pPr>
            <a:r>
              <a:rPr lang="en-US" sz="2900" dirty="0" smtClean="0">
                <a:latin typeface="Tahoma"/>
                <a:cs typeface="Tahoma"/>
              </a:rPr>
              <a:t>Throughput of 35 customers per minute and at emergency egress of least 50 customers </a:t>
            </a:r>
          </a:p>
          <a:p>
            <a:pPr lvl="2" fontAlgn="auto">
              <a:spcAft>
                <a:spcPts val="0"/>
              </a:spcAft>
            </a:pPr>
            <a:r>
              <a:rPr lang="en-US" sz="2900" dirty="0" smtClean="0">
                <a:latin typeface="Tahoma"/>
                <a:cs typeface="Tahoma"/>
              </a:rPr>
              <a:t>Barrier gap not more than 2 inches</a:t>
            </a:r>
          </a:p>
          <a:p>
            <a:pPr lvl="2" fontAlgn="auto">
              <a:spcAft>
                <a:spcPts val="0"/>
              </a:spcAft>
            </a:pPr>
            <a:r>
              <a:rPr lang="en-US" sz="2900" dirty="0" smtClean="0">
                <a:latin typeface="Tahoma"/>
                <a:cs typeface="Tahoma"/>
              </a:rPr>
              <a:t>Adjustable sensor capability </a:t>
            </a:r>
          </a:p>
          <a:p>
            <a:pPr lvl="2" fontAlgn="auto">
              <a:spcAft>
                <a:spcPts val="0"/>
              </a:spcAft>
            </a:pPr>
            <a:r>
              <a:rPr lang="en-US" sz="2900" dirty="0" smtClean="0">
                <a:latin typeface="Tahoma"/>
                <a:cs typeface="Tahoma"/>
              </a:rPr>
              <a:t>Configurable audible and visual alarms</a:t>
            </a:r>
          </a:p>
          <a:p>
            <a:pPr lvl="2" fontAlgn="auto">
              <a:spcAft>
                <a:spcPts val="0"/>
              </a:spcAft>
            </a:pPr>
            <a:r>
              <a:rPr lang="en-US" sz="2900" dirty="0" smtClean="0">
                <a:latin typeface="Tahoma"/>
                <a:cs typeface="Tahoma"/>
              </a:rPr>
              <a:t>Configurable audible and visual payment confirmation indicators</a:t>
            </a:r>
          </a:p>
          <a:p>
            <a:pPr lvl="2" fontAlgn="auto">
              <a:spcAft>
                <a:spcPts val="0"/>
              </a:spcAft>
            </a:pPr>
            <a:r>
              <a:rPr lang="en-US" sz="2900" dirty="0" smtClean="0">
                <a:latin typeface="Tahoma"/>
                <a:cs typeface="Tahoma"/>
              </a:rPr>
              <a:t>Concession fare indicator lighting </a:t>
            </a:r>
          </a:p>
          <a:p>
            <a:pPr lvl="2" fontAlgn="auto">
              <a:spcAft>
                <a:spcPts val="0"/>
              </a:spcAft>
            </a:pPr>
            <a:r>
              <a:rPr lang="en-US" sz="2900" dirty="0" smtClean="0">
                <a:latin typeface="Tahoma"/>
                <a:cs typeface="Tahoma"/>
              </a:rPr>
              <a:t>List service memory of 2 million items each (“hot list” Smart Benefits, web sales, and refunds)</a:t>
            </a:r>
          </a:p>
          <a:p>
            <a:pPr lvl="2" fontAlgn="auto">
              <a:spcAft>
                <a:spcPts val="0"/>
              </a:spcAft>
            </a:pPr>
            <a:r>
              <a:rPr lang="en-US" sz="2900" dirty="0" smtClean="0">
                <a:latin typeface="Tahoma"/>
                <a:cs typeface="Tahoma"/>
              </a:rPr>
              <a:t>Option for alternative fare media (non-SmarTrip)</a:t>
            </a:r>
          </a:p>
          <a:p>
            <a:pPr lvl="2" fontAlgn="auto">
              <a:spcAft>
                <a:spcPts val="0"/>
              </a:spcAft>
            </a:pPr>
            <a:r>
              <a:rPr lang="en-US" sz="2900" dirty="0" smtClean="0">
                <a:latin typeface="Tahoma"/>
                <a:cs typeface="Tahoma"/>
              </a:rPr>
              <a:t>Customer display for balance, available fare media, list services transaction</a:t>
            </a:r>
          </a:p>
          <a:p>
            <a:pPr lvl="2" fontAlgn="auto">
              <a:spcAft>
                <a:spcPts val="0"/>
              </a:spcAft>
            </a:pPr>
            <a:r>
              <a:rPr lang="en-US" sz="2900" dirty="0" smtClean="0">
                <a:latin typeface="Tahoma"/>
                <a:cs typeface="Tahoma"/>
              </a:rPr>
              <a:t>Modular design, security locks, maintenance log-in</a:t>
            </a:r>
          </a:p>
          <a:p>
            <a:pPr lvl="2" fontAlgn="auto">
              <a:spcAft>
                <a:spcPts val="0"/>
              </a:spcAft>
            </a:pPr>
            <a:r>
              <a:rPr lang="en-US" sz="2900" dirty="0" smtClean="0">
                <a:latin typeface="Tahoma"/>
                <a:cs typeface="Tahoma"/>
              </a:rPr>
              <a:t>Designed to support a second Payment Processing Target </a:t>
            </a:r>
          </a:p>
          <a:p>
            <a:pPr marL="914400" lvl="2" indent="0" fontAlgn="auto">
              <a:spcAft>
                <a:spcPts val="0"/>
              </a:spcAft>
              <a:buNone/>
            </a:pPr>
            <a:endParaRPr lang="en-US" sz="2000" dirty="0">
              <a:latin typeface="Tahoma"/>
              <a:cs typeface="Tahoma"/>
            </a:endParaRPr>
          </a:p>
          <a:p>
            <a:pPr marL="857250" lvl="2" indent="0" fontAlgn="auto">
              <a:spcAft>
                <a:spcPts val="0"/>
              </a:spcAft>
              <a:buFont typeface="Arial" pitchFamily="34" charset="0"/>
              <a:buNone/>
            </a:pPr>
            <a:endParaRPr lang="en-US" sz="2000" dirty="0" smtClean="0">
              <a:latin typeface="Tahoma"/>
              <a:cs typeface="Tahoma"/>
            </a:endParaRPr>
          </a:p>
          <a:p>
            <a:pPr marL="457200" lvl="1" indent="0" fontAlgn="auto">
              <a:spcAft>
                <a:spcPts val="0"/>
              </a:spcAft>
              <a:buFont typeface="Arial" pitchFamily="34" charset="0"/>
              <a:buNone/>
            </a:pPr>
            <a:endParaRPr lang="en-US" sz="2400" b="1" dirty="0" smtClean="0">
              <a:latin typeface="Tahoma"/>
              <a:cs typeface="Tahoma"/>
            </a:endParaRPr>
          </a:p>
          <a:p>
            <a:pPr lvl="2" fontAlgn="auto">
              <a:spcAft>
                <a:spcPts val="0"/>
              </a:spcAft>
            </a:pPr>
            <a:endParaRPr lang="en-US" sz="2000" dirty="0">
              <a:latin typeface="Tahoma"/>
              <a:cs typeface="Tahoma"/>
            </a:endParaRPr>
          </a:p>
        </p:txBody>
      </p:sp>
      <p:sp>
        <p:nvSpPr>
          <p:cNvPr id="5" name="Title 1"/>
          <p:cNvSpPr txBox="1">
            <a:spLocks/>
          </p:cNvSpPr>
          <p:nvPr/>
        </p:nvSpPr>
        <p:spPr>
          <a:xfrm>
            <a:off x="1134035" y="4481"/>
            <a:ext cx="8009965" cy="12953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Tahoma" pitchFamily="34" charset="0"/>
                <a:cs typeface="Tahoma" pitchFamily="34" charset="0"/>
              </a:rPr>
              <a:t>DESIGN FEATURES</a:t>
            </a:r>
            <a:endParaRPr lang="en-US" sz="2800" dirty="0"/>
          </a:p>
        </p:txBody>
      </p:sp>
    </p:spTree>
    <p:extLst>
      <p:ext uri="{BB962C8B-B14F-4D97-AF65-F5344CB8AC3E}">
        <p14:creationId xmlns:p14="http://schemas.microsoft.com/office/powerpoint/2010/main" val="2325929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B4E9B-9876-45F9-A07D-79ED7DF52320}" type="slidenum">
              <a:rPr lang="en-US" smtClean="0"/>
              <a:pPr>
                <a:defRPr/>
              </a:pPr>
              <a:t>18</a:t>
            </a:fld>
            <a:endParaRPr lang="en-US" dirty="0"/>
          </a:p>
        </p:txBody>
      </p:sp>
      <p:sp>
        <p:nvSpPr>
          <p:cNvPr id="7" name="Content Placeholder 2"/>
          <p:cNvSpPr txBox="1">
            <a:spLocks/>
          </p:cNvSpPr>
          <p:nvPr/>
        </p:nvSpPr>
        <p:spPr>
          <a:xfrm>
            <a:off x="304800" y="1752600"/>
            <a:ext cx="8382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fontAlgn="auto">
              <a:spcAft>
                <a:spcPts val="0"/>
              </a:spcAft>
              <a:buFont typeface="Arial" pitchFamily="34" charset="0"/>
              <a:buNone/>
            </a:pPr>
            <a:r>
              <a:rPr lang="en-US" sz="2400" b="1" dirty="0" smtClean="0">
                <a:latin typeface="Tahoma"/>
                <a:cs typeface="Tahoma"/>
              </a:rPr>
              <a:t>Station Terminals </a:t>
            </a:r>
          </a:p>
          <a:p>
            <a:pPr lvl="2" fontAlgn="auto">
              <a:spcAft>
                <a:spcPts val="0"/>
              </a:spcAft>
            </a:pPr>
            <a:r>
              <a:rPr lang="en-US" sz="2000" dirty="0" smtClean="0">
                <a:latin typeface="Tahoma"/>
                <a:cs typeface="Tahoma"/>
              </a:rPr>
              <a:t>Faregate management (place in and out of revenue service, select directional configuration, and open on demand)</a:t>
            </a:r>
          </a:p>
          <a:p>
            <a:pPr lvl="2" fontAlgn="auto">
              <a:spcAft>
                <a:spcPts val="0"/>
              </a:spcAft>
            </a:pPr>
            <a:r>
              <a:rPr lang="en-US" sz="2000" dirty="0" smtClean="0">
                <a:latin typeface="Tahoma"/>
                <a:cs typeface="Tahoma"/>
              </a:rPr>
              <a:t>Support a configurable emergency alarm system delay</a:t>
            </a:r>
          </a:p>
          <a:p>
            <a:pPr lvl="2" fontAlgn="auto">
              <a:spcAft>
                <a:spcPts val="0"/>
              </a:spcAft>
            </a:pPr>
            <a:r>
              <a:rPr lang="en-US" sz="2000" dirty="0">
                <a:latin typeface="Tahoma"/>
                <a:cs typeface="Tahoma"/>
              </a:rPr>
              <a:t>Panic button to open all faregates on-demand</a:t>
            </a:r>
          </a:p>
          <a:p>
            <a:pPr lvl="2" fontAlgn="auto">
              <a:spcAft>
                <a:spcPts val="0"/>
              </a:spcAft>
            </a:pPr>
            <a:r>
              <a:rPr lang="en-US" sz="2000" dirty="0" smtClean="0">
                <a:latin typeface="Tahoma"/>
                <a:cs typeface="Tahoma"/>
              </a:rPr>
              <a:t>Manage display lighting and alarm settings</a:t>
            </a:r>
          </a:p>
          <a:p>
            <a:pPr lvl="2" fontAlgn="auto">
              <a:spcAft>
                <a:spcPts val="0"/>
              </a:spcAft>
            </a:pPr>
            <a:r>
              <a:rPr lang="en-US" sz="2000" dirty="0" smtClean="0">
                <a:latin typeface="Tahoma"/>
                <a:cs typeface="Tahoma"/>
              </a:rPr>
              <a:t>Support Station Manager log-in and log-off and maintain log records</a:t>
            </a:r>
          </a:p>
          <a:p>
            <a:pPr lvl="2" fontAlgn="auto">
              <a:spcAft>
                <a:spcPts val="0"/>
              </a:spcAft>
            </a:pPr>
            <a:r>
              <a:rPr lang="en-US" sz="2000" dirty="0" smtClean="0">
                <a:latin typeface="Tahoma"/>
                <a:cs typeface="Tahoma"/>
              </a:rPr>
              <a:t>Include card reader and support customer fare media inquiries </a:t>
            </a:r>
          </a:p>
          <a:p>
            <a:pPr lvl="2" fontAlgn="auto">
              <a:spcAft>
                <a:spcPts val="0"/>
              </a:spcAft>
            </a:pPr>
            <a:r>
              <a:rPr lang="en-US" sz="2000" dirty="0" smtClean="0">
                <a:latin typeface="Tahoma"/>
                <a:cs typeface="Tahoma"/>
              </a:rPr>
              <a:t>Direct connectivity to faregates</a:t>
            </a:r>
          </a:p>
          <a:p>
            <a:pPr lvl="2" fontAlgn="auto">
              <a:spcAft>
                <a:spcPts val="0"/>
              </a:spcAft>
            </a:pPr>
            <a:endParaRPr lang="en-US" sz="2000" dirty="0">
              <a:latin typeface="Tahoma"/>
              <a:cs typeface="Tahoma"/>
            </a:endParaRPr>
          </a:p>
          <a:p>
            <a:pPr marL="857250" lvl="2" indent="0" fontAlgn="auto">
              <a:spcAft>
                <a:spcPts val="0"/>
              </a:spcAft>
              <a:buFont typeface="Arial" pitchFamily="34" charset="0"/>
              <a:buNone/>
            </a:pPr>
            <a:endParaRPr lang="en-US" sz="2000" dirty="0" smtClean="0">
              <a:latin typeface="Tahoma"/>
              <a:cs typeface="Tahoma"/>
            </a:endParaRPr>
          </a:p>
          <a:p>
            <a:pPr marL="457200" lvl="1" indent="0" fontAlgn="auto">
              <a:spcAft>
                <a:spcPts val="0"/>
              </a:spcAft>
              <a:buFont typeface="Arial" pitchFamily="34" charset="0"/>
              <a:buNone/>
            </a:pPr>
            <a:endParaRPr lang="en-US" sz="2400" b="1" dirty="0" smtClean="0">
              <a:latin typeface="Tahoma"/>
              <a:cs typeface="Tahoma"/>
            </a:endParaRPr>
          </a:p>
          <a:p>
            <a:pPr lvl="2" fontAlgn="auto">
              <a:spcAft>
                <a:spcPts val="0"/>
              </a:spcAft>
            </a:pPr>
            <a:endParaRPr lang="en-US" sz="2000" dirty="0">
              <a:latin typeface="Tahoma"/>
              <a:cs typeface="Tahoma"/>
            </a:endParaRPr>
          </a:p>
        </p:txBody>
      </p:sp>
      <p:sp>
        <p:nvSpPr>
          <p:cNvPr id="5" name="Title 1"/>
          <p:cNvSpPr txBox="1">
            <a:spLocks/>
          </p:cNvSpPr>
          <p:nvPr/>
        </p:nvSpPr>
        <p:spPr>
          <a:xfrm>
            <a:off x="1134035" y="4481"/>
            <a:ext cx="8009965" cy="12953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Tahoma" pitchFamily="34" charset="0"/>
                <a:cs typeface="Tahoma" pitchFamily="34" charset="0"/>
              </a:rPr>
              <a:t>DESIGN FEATURES</a:t>
            </a:r>
            <a:endParaRPr lang="en-US" sz="2800" dirty="0"/>
          </a:p>
        </p:txBody>
      </p:sp>
    </p:spTree>
    <p:extLst>
      <p:ext uri="{BB962C8B-B14F-4D97-AF65-F5344CB8AC3E}">
        <p14:creationId xmlns:p14="http://schemas.microsoft.com/office/powerpoint/2010/main" val="3564020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B4E9B-9876-45F9-A07D-79ED7DF52320}" type="slidenum">
              <a:rPr lang="en-US" smtClean="0"/>
              <a:pPr>
                <a:defRPr/>
              </a:pPr>
              <a:t>19</a:t>
            </a:fld>
            <a:endParaRPr lang="en-US" dirty="0"/>
          </a:p>
        </p:txBody>
      </p:sp>
      <p:sp>
        <p:nvSpPr>
          <p:cNvPr id="7" name="Content Placeholder 2"/>
          <p:cNvSpPr txBox="1">
            <a:spLocks/>
          </p:cNvSpPr>
          <p:nvPr/>
        </p:nvSpPr>
        <p:spPr>
          <a:xfrm>
            <a:off x="304800" y="1752600"/>
            <a:ext cx="8382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fontAlgn="auto">
              <a:spcAft>
                <a:spcPts val="0"/>
              </a:spcAft>
              <a:buFont typeface="Arial" pitchFamily="34" charset="0"/>
              <a:buNone/>
            </a:pPr>
            <a:r>
              <a:rPr lang="en-US" sz="2400" b="1" dirty="0" smtClean="0">
                <a:latin typeface="Tahoma"/>
                <a:cs typeface="Tahoma"/>
              </a:rPr>
              <a:t>Portable Devices </a:t>
            </a:r>
          </a:p>
          <a:p>
            <a:pPr lvl="2" fontAlgn="auto">
              <a:spcAft>
                <a:spcPts val="0"/>
              </a:spcAft>
            </a:pPr>
            <a:r>
              <a:rPr lang="en-US" sz="2000" dirty="0" smtClean="0">
                <a:latin typeface="Tahoma"/>
                <a:cs typeface="Tahoma"/>
              </a:rPr>
              <a:t>Provide secure faregate management (place in and out of revenue service, select directional configuration, and open on demand)</a:t>
            </a:r>
          </a:p>
          <a:p>
            <a:pPr lvl="2" fontAlgn="auto">
              <a:spcAft>
                <a:spcPts val="0"/>
              </a:spcAft>
            </a:pPr>
            <a:r>
              <a:rPr lang="en-US" sz="2000" dirty="0" smtClean="0">
                <a:latin typeface="Tahoma"/>
                <a:cs typeface="Tahoma"/>
              </a:rPr>
              <a:t>Include card reader and support customer fare media inquiries </a:t>
            </a:r>
          </a:p>
          <a:p>
            <a:pPr lvl="2" fontAlgn="auto">
              <a:spcAft>
                <a:spcPts val="0"/>
              </a:spcAft>
            </a:pPr>
            <a:r>
              <a:rPr lang="en-US" sz="2000" dirty="0" smtClean="0">
                <a:latin typeface="Tahoma"/>
                <a:cs typeface="Tahoma"/>
              </a:rPr>
              <a:t>Connect to faregates via WMATA MetroNet </a:t>
            </a:r>
            <a:r>
              <a:rPr lang="en-US" sz="2000" dirty="0" err="1" smtClean="0">
                <a:latin typeface="Tahoma"/>
                <a:cs typeface="Tahoma"/>
              </a:rPr>
              <a:t>WiFi</a:t>
            </a:r>
            <a:r>
              <a:rPr lang="en-US" sz="2000" dirty="0" smtClean="0">
                <a:latin typeface="Tahoma"/>
                <a:cs typeface="Tahoma"/>
              </a:rPr>
              <a:t> </a:t>
            </a:r>
          </a:p>
          <a:p>
            <a:pPr lvl="2" fontAlgn="auto">
              <a:spcAft>
                <a:spcPts val="0"/>
              </a:spcAft>
            </a:pPr>
            <a:r>
              <a:rPr lang="en-US" sz="2000" dirty="0" smtClean="0">
                <a:latin typeface="Tahoma"/>
                <a:cs typeface="Tahoma"/>
              </a:rPr>
              <a:t>Include protective casing </a:t>
            </a:r>
          </a:p>
          <a:p>
            <a:pPr lvl="2" fontAlgn="auto">
              <a:spcAft>
                <a:spcPts val="0"/>
              </a:spcAft>
            </a:pPr>
            <a:r>
              <a:rPr lang="en-US" sz="2000" dirty="0" smtClean="0">
                <a:latin typeface="Tahoma"/>
                <a:cs typeface="Tahoma"/>
              </a:rPr>
              <a:t>Configured to allow for WMATA to install additional applications on the device </a:t>
            </a:r>
          </a:p>
          <a:p>
            <a:pPr marL="914400" lvl="2" indent="0" fontAlgn="auto">
              <a:spcAft>
                <a:spcPts val="0"/>
              </a:spcAft>
              <a:buNone/>
            </a:pPr>
            <a:endParaRPr lang="en-US" sz="2000" dirty="0">
              <a:latin typeface="Tahoma"/>
              <a:cs typeface="Tahoma"/>
            </a:endParaRPr>
          </a:p>
          <a:p>
            <a:pPr marL="857250" lvl="2" indent="0" fontAlgn="auto">
              <a:spcAft>
                <a:spcPts val="0"/>
              </a:spcAft>
              <a:buFont typeface="Arial" pitchFamily="34" charset="0"/>
              <a:buNone/>
            </a:pPr>
            <a:endParaRPr lang="en-US" sz="2000" dirty="0" smtClean="0">
              <a:latin typeface="Tahoma"/>
              <a:cs typeface="Tahoma"/>
            </a:endParaRPr>
          </a:p>
          <a:p>
            <a:pPr marL="457200" lvl="1" indent="0" fontAlgn="auto">
              <a:spcAft>
                <a:spcPts val="0"/>
              </a:spcAft>
              <a:buFont typeface="Arial" pitchFamily="34" charset="0"/>
              <a:buNone/>
            </a:pPr>
            <a:endParaRPr lang="en-US" sz="2400" b="1" dirty="0" smtClean="0">
              <a:latin typeface="Tahoma"/>
              <a:cs typeface="Tahoma"/>
            </a:endParaRPr>
          </a:p>
          <a:p>
            <a:pPr lvl="2" fontAlgn="auto">
              <a:spcAft>
                <a:spcPts val="0"/>
              </a:spcAft>
            </a:pPr>
            <a:endParaRPr lang="en-US" sz="2000" dirty="0">
              <a:latin typeface="Tahoma"/>
              <a:cs typeface="Tahoma"/>
            </a:endParaRPr>
          </a:p>
        </p:txBody>
      </p:sp>
      <p:sp>
        <p:nvSpPr>
          <p:cNvPr id="5" name="Title 1"/>
          <p:cNvSpPr txBox="1">
            <a:spLocks/>
          </p:cNvSpPr>
          <p:nvPr/>
        </p:nvSpPr>
        <p:spPr>
          <a:xfrm>
            <a:off x="1134035" y="4481"/>
            <a:ext cx="8009965" cy="12953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Tahoma" pitchFamily="34" charset="0"/>
                <a:cs typeface="Tahoma" pitchFamily="34" charset="0"/>
              </a:rPr>
              <a:t>DESIGN FEATURES</a:t>
            </a:r>
            <a:endParaRPr lang="en-US" sz="2800" dirty="0"/>
          </a:p>
        </p:txBody>
      </p:sp>
    </p:spTree>
    <p:extLst>
      <p:ext uri="{BB962C8B-B14F-4D97-AF65-F5344CB8AC3E}">
        <p14:creationId xmlns:p14="http://schemas.microsoft.com/office/powerpoint/2010/main" val="4134119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PURPOSE</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smtClean="0"/>
              <a:t>The purpose of this meeting is to provide potential Offerors with an overview of the solicitation and solution requirements and to provide an interactive environment for questions and clarifications about the RFP. </a:t>
            </a:r>
          </a:p>
          <a:p>
            <a:pPr marL="0" indent="0">
              <a:buNone/>
            </a:pPr>
            <a:endParaRPr lang="en-US" dirty="0" smtClean="0"/>
          </a:p>
          <a:p>
            <a:pPr algn="just"/>
            <a:r>
              <a:rPr lang="en-US" altLang="en-US" sz="2600" i="1" dirty="0" smtClean="0">
                <a:solidFill>
                  <a:srgbClr val="FF0000"/>
                </a:solidFill>
                <a:cs typeface="Tahoma" pitchFamily="34" charset="0"/>
              </a:rPr>
              <a:t>Disclaimer: The Pre-Proposal </a:t>
            </a:r>
            <a:r>
              <a:rPr lang="en-US" altLang="en-US" sz="2600" i="1" dirty="0">
                <a:solidFill>
                  <a:srgbClr val="FF0000"/>
                </a:solidFill>
                <a:cs typeface="Tahoma" pitchFamily="34" charset="0"/>
              </a:rPr>
              <a:t>Conference is for information purposes only</a:t>
            </a:r>
            <a:r>
              <a:rPr lang="en-US" altLang="en-US" sz="2600" i="1" dirty="0" smtClean="0">
                <a:solidFill>
                  <a:srgbClr val="FF0000"/>
                </a:solidFill>
                <a:cs typeface="Tahoma" pitchFamily="34" charset="0"/>
              </a:rPr>
              <a:t>.  </a:t>
            </a:r>
            <a:r>
              <a:rPr lang="en-US" altLang="en-US" sz="2600" i="1" dirty="0">
                <a:solidFill>
                  <a:srgbClr val="FF0000"/>
                </a:solidFill>
                <a:cs typeface="Tahoma" pitchFamily="34" charset="0"/>
              </a:rPr>
              <a:t>Statements or representations made during the Conference are </a:t>
            </a:r>
            <a:r>
              <a:rPr lang="en-US" altLang="en-US" sz="2600" i="1" u="sng" dirty="0">
                <a:solidFill>
                  <a:srgbClr val="FF0000"/>
                </a:solidFill>
                <a:cs typeface="Tahoma" pitchFamily="34" charset="0"/>
              </a:rPr>
              <a:t>not</a:t>
            </a:r>
            <a:r>
              <a:rPr lang="en-US" altLang="en-US" sz="2600" i="1" dirty="0">
                <a:solidFill>
                  <a:srgbClr val="FF0000"/>
                </a:solidFill>
                <a:cs typeface="Tahoma" pitchFamily="34" charset="0"/>
              </a:rPr>
              <a:t> legally binding.  </a:t>
            </a:r>
            <a:r>
              <a:rPr lang="en-US" altLang="en-US" sz="2600" i="1" dirty="0" smtClean="0">
                <a:solidFill>
                  <a:srgbClr val="FF0000"/>
                </a:solidFill>
                <a:cs typeface="Tahoma" pitchFamily="34" charset="0"/>
              </a:rPr>
              <a:t>Questions should be submitted in writing for an official WMATA response. Changes </a:t>
            </a:r>
            <a:r>
              <a:rPr lang="en-US" altLang="en-US" sz="2600" i="1" dirty="0">
                <a:solidFill>
                  <a:srgbClr val="FF0000"/>
                </a:solidFill>
                <a:cs typeface="Tahoma" pitchFamily="34" charset="0"/>
              </a:rPr>
              <a:t>resulting from this Conference or the site visits are official only if issued through an Amendment to the </a:t>
            </a:r>
            <a:r>
              <a:rPr lang="en-US" altLang="en-US" sz="2600" i="1" dirty="0" smtClean="0">
                <a:solidFill>
                  <a:srgbClr val="FF0000"/>
                </a:solidFill>
                <a:cs typeface="Tahoma" pitchFamily="34" charset="0"/>
              </a:rPr>
              <a:t>RFP. </a:t>
            </a:r>
            <a:endParaRPr lang="en-US" sz="2600" i="1" dirty="0">
              <a:solidFill>
                <a:srgbClr val="FF0000"/>
              </a:solidFill>
            </a:endParaRPr>
          </a:p>
        </p:txBody>
      </p:sp>
      <p:sp>
        <p:nvSpPr>
          <p:cNvPr id="4" name="Slide Number Placeholder 3"/>
          <p:cNvSpPr>
            <a:spLocks noGrp="1"/>
          </p:cNvSpPr>
          <p:nvPr>
            <p:ph type="sldNum" sz="quarter" idx="12"/>
          </p:nvPr>
        </p:nvSpPr>
        <p:spPr/>
        <p:txBody>
          <a:bodyPr/>
          <a:lstStyle/>
          <a:p>
            <a:pPr>
              <a:defRPr/>
            </a:pPr>
            <a:fld id="{6ACC13B6-0925-4B52-9CA6-754CE2AFDB35}" type="slidenum">
              <a:rPr lang="en-US" smtClean="0"/>
              <a:pPr>
                <a:defRPr/>
              </a:pPr>
              <a:t>2</a:t>
            </a:fld>
            <a:endParaRPr lang="en-US" dirty="0"/>
          </a:p>
        </p:txBody>
      </p:sp>
    </p:spTree>
    <p:extLst>
      <p:ext uri="{BB962C8B-B14F-4D97-AF65-F5344CB8AC3E}">
        <p14:creationId xmlns:p14="http://schemas.microsoft.com/office/powerpoint/2010/main" val="1573482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B4E9B-9876-45F9-A07D-79ED7DF52320}" type="slidenum">
              <a:rPr lang="en-US" smtClean="0"/>
              <a:pPr>
                <a:defRPr/>
              </a:pPr>
              <a:t>20</a:t>
            </a:fld>
            <a:endParaRPr lang="en-US" dirty="0"/>
          </a:p>
        </p:txBody>
      </p:sp>
      <p:sp>
        <p:nvSpPr>
          <p:cNvPr id="7" name="Content Placeholder 2"/>
          <p:cNvSpPr txBox="1">
            <a:spLocks/>
          </p:cNvSpPr>
          <p:nvPr/>
        </p:nvSpPr>
        <p:spPr>
          <a:xfrm>
            <a:off x="304800" y="1752600"/>
            <a:ext cx="83820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fontAlgn="auto">
              <a:spcAft>
                <a:spcPts val="0"/>
              </a:spcAft>
              <a:buFont typeface="Arial" pitchFamily="34" charset="0"/>
              <a:buNone/>
            </a:pPr>
            <a:r>
              <a:rPr lang="en-US" sz="2400" b="1" dirty="0" smtClean="0">
                <a:latin typeface="Tahoma"/>
                <a:cs typeface="Tahoma"/>
              </a:rPr>
              <a:t>Central System Functionality and Reporting </a:t>
            </a:r>
          </a:p>
          <a:p>
            <a:pPr lvl="2" fontAlgn="auto">
              <a:spcAft>
                <a:spcPts val="0"/>
              </a:spcAft>
            </a:pPr>
            <a:r>
              <a:rPr lang="en-US" sz="2000" dirty="0" smtClean="0">
                <a:latin typeface="Tahoma"/>
                <a:cs typeface="Tahoma"/>
              </a:rPr>
              <a:t>Remote faregate management (place in and out of revenue service, select directional configuration, and open on demand)</a:t>
            </a:r>
          </a:p>
          <a:p>
            <a:pPr lvl="2" fontAlgn="auto">
              <a:spcAft>
                <a:spcPts val="0"/>
              </a:spcAft>
            </a:pPr>
            <a:r>
              <a:rPr lang="en-US" sz="2000" dirty="0" smtClean="0">
                <a:latin typeface="Tahoma"/>
                <a:cs typeface="Tahoma"/>
              </a:rPr>
              <a:t>Remote faregate diagnostics</a:t>
            </a:r>
          </a:p>
          <a:p>
            <a:pPr lvl="2" fontAlgn="auto">
              <a:spcAft>
                <a:spcPts val="0"/>
              </a:spcAft>
            </a:pPr>
            <a:r>
              <a:rPr lang="en-US" sz="2000" dirty="0" smtClean="0">
                <a:latin typeface="Tahoma"/>
                <a:cs typeface="Tahoma"/>
              </a:rPr>
              <a:t>Configurable status monitoring (system wide or by mezzanine)</a:t>
            </a:r>
          </a:p>
          <a:p>
            <a:pPr lvl="2" fontAlgn="auto">
              <a:spcAft>
                <a:spcPts val="0"/>
              </a:spcAft>
            </a:pPr>
            <a:r>
              <a:rPr lang="en-US" sz="2000" dirty="0" smtClean="0">
                <a:latin typeface="Tahoma"/>
                <a:cs typeface="Tahoma"/>
              </a:rPr>
              <a:t>Dashboard status reporting (device status, faregate configurations, log information, entry/exit transactions, alarm events)</a:t>
            </a:r>
          </a:p>
          <a:p>
            <a:pPr lvl="2" fontAlgn="auto">
              <a:spcAft>
                <a:spcPts val="0"/>
              </a:spcAft>
            </a:pPr>
            <a:r>
              <a:rPr lang="en-US" sz="2000" dirty="0" smtClean="0">
                <a:latin typeface="Tahoma"/>
                <a:cs typeface="Tahoma"/>
              </a:rPr>
              <a:t>Routine reports (log information, events information, transaction data) </a:t>
            </a:r>
          </a:p>
          <a:p>
            <a:pPr lvl="2" fontAlgn="auto">
              <a:spcAft>
                <a:spcPts val="0"/>
              </a:spcAft>
            </a:pPr>
            <a:r>
              <a:rPr lang="en-US" sz="2000" dirty="0" smtClean="0">
                <a:latin typeface="Tahoma"/>
                <a:cs typeface="Tahoma"/>
              </a:rPr>
              <a:t>Push down software and firmware upgrades and maintain version control records</a:t>
            </a:r>
          </a:p>
          <a:p>
            <a:pPr lvl="2" fontAlgn="auto">
              <a:spcAft>
                <a:spcPts val="0"/>
              </a:spcAft>
            </a:pPr>
            <a:r>
              <a:rPr lang="en-US" sz="2000" dirty="0" smtClean="0">
                <a:latin typeface="Tahoma"/>
                <a:cs typeface="Tahoma"/>
              </a:rPr>
              <a:t>Connect to faregates and station terminals via WMATA </a:t>
            </a:r>
            <a:r>
              <a:rPr lang="en-US" sz="2000" dirty="0" err="1" smtClean="0">
                <a:latin typeface="Tahoma"/>
                <a:cs typeface="Tahoma"/>
              </a:rPr>
              <a:t>MetroNet</a:t>
            </a:r>
            <a:r>
              <a:rPr lang="en-US" sz="2000" dirty="0" smtClean="0">
                <a:latin typeface="Tahoma"/>
                <a:cs typeface="Tahoma"/>
              </a:rPr>
              <a:t> WAN</a:t>
            </a:r>
          </a:p>
          <a:p>
            <a:pPr marL="914400" lvl="2" indent="0" fontAlgn="auto">
              <a:spcAft>
                <a:spcPts val="0"/>
              </a:spcAft>
              <a:buNone/>
            </a:pPr>
            <a:endParaRPr lang="en-US" sz="2000" dirty="0">
              <a:latin typeface="Tahoma"/>
              <a:cs typeface="Tahoma"/>
            </a:endParaRPr>
          </a:p>
          <a:p>
            <a:pPr marL="857250" lvl="2" indent="0" fontAlgn="auto">
              <a:spcAft>
                <a:spcPts val="0"/>
              </a:spcAft>
              <a:buFont typeface="Arial" pitchFamily="34" charset="0"/>
              <a:buNone/>
            </a:pPr>
            <a:endParaRPr lang="en-US" sz="2000" dirty="0" smtClean="0">
              <a:latin typeface="Tahoma"/>
              <a:cs typeface="Tahoma"/>
            </a:endParaRPr>
          </a:p>
          <a:p>
            <a:pPr marL="457200" lvl="1" indent="0" fontAlgn="auto">
              <a:spcAft>
                <a:spcPts val="0"/>
              </a:spcAft>
              <a:buFont typeface="Arial" pitchFamily="34" charset="0"/>
              <a:buNone/>
            </a:pPr>
            <a:endParaRPr lang="en-US" sz="2400" b="1" dirty="0" smtClean="0">
              <a:latin typeface="Tahoma"/>
              <a:cs typeface="Tahoma"/>
            </a:endParaRPr>
          </a:p>
          <a:p>
            <a:pPr lvl="2" fontAlgn="auto">
              <a:spcAft>
                <a:spcPts val="0"/>
              </a:spcAft>
            </a:pPr>
            <a:endParaRPr lang="en-US" sz="2000" dirty="0">
              <a:latin typeface="Tahoma"/>
              <a:cs typeface="Tahoma"/>
            </a:endParaRPr>
          </a:p>
        </p:txBody>
      </p:sp>
      <p:sp>
        <p:nvSpPr>
          <p:cNvPr id="5" name="Title 1"/>
          <p:cNvSpPr txBox="1">
            <a:spLocks/>
          </p:cNvSpPr>
          <p:nvPr/>
        </p:nvSpPr>
        <p:spPr>
          <a:xfrm>
            <a:off x="1134035" y="4481"/>
            <a:ext cx="8009965" cy="12953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Tahoma" pitchFamily="34" charset="0"/>
                <a:cs typeface="Tahoma" pitchFamily="34" charset="0"/>
              </a:rPr>
              <a:t>DESIGN FEATURES</a:t>
            </a:r>
            <a:endParaRPr lang="en-US" sz="2800" dirty="0"/>
          </a:p>
        </p:txBody>
      </p:sp>
    </p:spTree>
    <p:extLst>
      <p:ext uri="{BB962C8B-B14F-4D97-AF65-F5344CB8AC3E}">
        <p14:creationId xmlns:p14="http://schemas.microsoft.com/office/powerpoint/2010/main" val="1639076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B4E9B-9876-45F9-A07D-79ED7DF52320}" type="slidenum">
              <a:rPr lang="en-US" smtClean="0"/>
              <a:pPr>
                <a:defRPr/>
              </a:pPr>
              <a:t>21</a:t>
            </a:fld>
            <a:endParaRPr lang="en-US" dirty="0"/>
          </a:p>
        </p:txBody>
      </p:sp>
      <p:sp>
        <p:nvSpPr>
          <p:cNvPr id="7" name="Content Placeholder 2"/>
          <p:cNvSpPr txBox="1">
            <a:spLocks/>
          </p:cNvSpPr>
          <p:nvPr/>
        </p:nvSpPr>
        <p:spPr>
          <a:xfrm>
            <a:off x="304800" y="1752600"/>
            <a:ext cx="83820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fontAlgn="auto">
              <a:spcAft>
                <a:spcPts val="0"/>
              </a:spcAft>
              <a:buFont typeface="Arial" pitchFamily="34" charset="0"/>
              <a:buNone/>
            </a:pPr>
            <a:r>
              <a:rPr lang="en-US" sz="2400" b="1" dirty="0" smtClean="0">
                <a:latin typeface="Tahoma"/>
                <a:cs typeface="Tahoma"/>
              </a:rPr>
              <a:t>Program Management </a:t>
            </a:r>
          </a:p>
          <a:p>
            <a:pPr lvl="2" fontAlgn="auto">
              <a:spcAft>
                <a:spcPts val="0"/>
              </a:spcAft>
            </a:pPr>
            <a:r>
              <a:rPr lang="en-US" sz="2000" dirty="0" smtClean="0">
                <a:latin typeface="Tahoma"/>
                <a:cs typeface="Tahoma"/>
              </a:rPr>
              <a:t>Experienced Project Manager, Quality Manager, Technical Manager, Training Manager, Maintenance Manager</a:t>
            </a:r>
          </a:p>
          <a:p>
            <a:pPr lvl="2" fontAlgn="auto">
              <a:spcAft>
                <a:spcPts val="0"/>
              </a:spcAft>
            </a:pPr>
            <a:r>
              <a:rPr lang="en-US" sz="2000" dirty="0" smtClean="0">
                <a:latin typeface="Tahoma"/>
                <a:cs typeface="Tahoma"/>
              </a:rPr>
              <a:t>Use Procore for Document Management </a:t>
            </a:r>
          </a:p>
          <a:p>
            <a:pPr lvl="2" fontAlgn="auto">
              <a:spcAft>
                <a:spcPts val="0"/>
              </a:spcAft>
            </a:pPr>
            <a:r>
              <a:rPr lang="en-US" sz="2000" dirty="0" smtClean="0">
                <a:latin typeface="Tahoma"/>
                <a:cs typeface="Tahoma"/>
              </a:rPr>
              <a:t>Design Review (Pre-Design Meetings, CDR, PDR, FDR)</a:t>
            </a:r>
          </a:p>
          <a:p>
            <a:pPr lvl="2" fontAlgn="auto">
              <a:spcAft>
                <a:spcPts val="0"/>
              </a:spcAft>
            </a:pPr>
            <a:r>
              <a:rPr lang="en-US" sz="2000" dirty="0" smtClean="0">
                <a:latin typeface="Tahoma"/>
                <a:cs typeface="Tahoma"/>
              </a:rPr>
              <a:t>Testing (FAT, Environmental Testing, Systems Integration Testing, Pilot Testing, In-Service Testing)</a:t>
            </a:r>
          </a:p>
          <a:p>
            <a:pPr lvl="2" fontAlgn="auto">
              <a:spcAft>
                <a:spcPts val="0"/>
              </a:spcAft>
            </a:pPr>
            <a:r>
              <a:rPr lang="en-US" sz="2000" dirty="0" smtClean="0">
                <a:latin typeface="Tahoma"/>
                <a:cs typeface="Tahoma"/>
              </a:rPr>
              <a:t>Deployment (Installation at up to 3 mezzanines per night with not more than one aisle left out of service) </a:t>
            </a:r>
          </a:p>
          <a:p>
            <a:pPr lvl="2" fontAlgn="auto">
              <a:spcAft>
                <a:spcPts val="0"/>
              </a:spcAft>
            </a:pPr>
            <a:r>
              <a:rPr lang="en-US" sz="2000" dirty="0" smtClean="0">
                <a:latin typeface="Tahoma"/>
                <a:cs typeface="Tahoma"/>
              </a:rPr>
              <a:t>Maintenance through 90 days after deployment</a:t>
            </a:r>
          </a:p>
          <a:p>
            <a:pPr lvl="2" fontAlgn="auto">
              <a:spcAft>
                <a:spcPts val="0"/>
              </a:spcAft>
            </a:pPr>
            <a:r>
              <a:rPr lang="en-US" sz="2000" dirty="0" smtClean="0">
                <a:latin typeface="Tahoma"/>
                <a:cs typeface="Tahoma"/>
              </a:rPr>
              <a:t>Parts replacement for 1 year after system final acceptance</a:t>
            </a:r>
          </a:p>
          <a:p>
            <a:pPr lvl="2" fontAlgn="auto">
              <a:spcAft>
                <a:spcPts val="0"/>
              </a:spcAft>
            </a:pPr>
            <a:r>
              <a:rPr lang="en-US" sz="2000" dirty="0" smtClean="0">
                <a:latin typeface="Tahoma"/>
                <a:cs typeface="Tahoma"/>
              </a:rPr>
              <a:t>Software maintenance 5 years after system final acceptance</a:t>
            </a:r>
          </a:p>
          <a:p>
            <a:pPr lvl="2" fontAlgn="auto">
              <a:spcAft>
                <a:spcPts val="0"/>
              </a:spcAft>
            </a:pPr>
            <a:r>
              <a:rPr lang="en-US" sz="2000" dirty="0" smtClean="0">
                <a:latin typeface="Tahoma"/>
                <a:cs typeface="Tahoma"/>
              </a:rPr>
              <a:t>Optional device maintenance for 5 years</a:t>
            </a:r>
          </a:p>
          <a:p>
            <a:pPr marL="914400" lvl="2" indent="0" fontAlgn="auto">
              <a:spcAft>
                <a:spcPts val="0"/>
              </a:spcAft>
              <a:buNone/>
            </a:pPr>
            <a:endParaRPr lang="en-US" sz="2000" dirty="0">
              <a:latin typeface="Tahoma"/>
              <a:cs typeface="Tahoma"/>
            </a:endParaRPr>
          </a:p>
          <a:p>
            <a:pPr marL="857250" lvl="2" indent="0" fontAlgn="auto">
              <a:spcAft>
                <a:spcPts val="0"/>
              </a:spcAft>
              <a:buFont typeface="Arial" pitchFamily="34" charset="0"/>
              <a:buNone/>
            </a:pPr>
            <a:endParaRPr lang="en-US" sz="2000" dirty="0" smtClean="0">
              <a:latin typeface="Tahoma"/>
              <a:cs typeface="Tahoma"/>
            </a:endParaRPr>
          </a:p>
          <a:p>
            <a:pPr marL="457200" lvl="1" indent="0" fontAlgn="auto">
              <a:spcAft>
                <a:spcPts val="0"/>
              </a:spcAft>
              <a:buFont typeface="Arial" pitchFamily="34" charset="0"/>
              <a:buNone/>
            </a:pPr>
            <a:endParaRPr lang="en-US" sz="2400" b="1" dirty="0" smtClean="0">
              <a:latin typeface="Tahoma"/>
              <a:cs typeface="Tahoma"/>
            </a:endParaRPr>
          </a:p>
          <a:p>
            <a:pPr lvl="2" fontAlgn="auto">
              <a:spcAft>
                <a:spcPts val="0"/>
              </a:spcAft>
            </a:pPr>
            <a:endParaRPr lang="en-US" sz="2000" dirty="0">
              <a:latin typeface="Tahoma"/>
              <a:cs typeface="Tahoma"/>
            </a:endParaRPr>
          </a:p>
        </p:txBody>
      </p:sp>
      <p:sp>
        <p:nvSpPr>
          <p:cNvPr id="5" name="Title 1"/>
          <p:cNvSpPr txBox="1">
            <a:spLocks/>
          </p:cNvSpPr>
          <p:nvPr/>
        </p:nvSpPr>
        <p:spPr>
          <a:xfrm>
            <a:off x="1134035" y="4481"/>
            <a:ext cx="8009965" cy="12953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Tahoma" pitchFamily="34" charset="0"/>
                <a:cs typeface="Tahoma" pitchFamily="34" charset="0"/>
              </a:rPr>
              <a:t>PROGRAM REQUIREMENTS </a:t>
            </a:r>
            <a:endParaRPr lang="en-US" sz="2800" dirty="0"/>
          </a:p>
        </p:txBody>
      </p:sp>
    </p:spTree>
    <p:extLst>
      <p:ext uri="{BB962C8B-B14F-4D97-AF65-F5344CB8AC3E}">
        <p14:creationId xmlns:p14="http://schemas.microsoft.com/office/powerpoint/2010/main" val="3757158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B4E9B-9876-45F9-A07D-79ED7DF52320}" type="slidenum">
              <a:rPr lang="en-US" smtClean="0"/>
              <a:pPr>
                <a:defRPr/>
              </a:pPr>
              <a:t>22</a:t>
            </a:fld>
            <a:endParaRPr lang="en-US" dirty="0"/>
          </a:p>
        </p:txBody>
      </p:sp>
      <p:sp>
        <p:nvSpPr>
          <p:cNvPr id="7" name="Content Placeholder 2"/>
          <p:cNvSpPr txBox="1">
            <a:spLocks/>
          </p:cNvSpPr>
          <p:nvPr/>
        </p:nvSpPr>
        <p:spPr>
          <a:xfrm>
            <a:off x="304800" y="1752600"/>
            <a:ext cx="8382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fontAlgn="auto">
              <a:spcAft>
                <a:spcPts val="0"/>
              </a:spcAft>
              <a:buFont typeface="Arial" pitchFamily="34" charset="0"/>
              <a:buNone/>
            </a:pPr>
            <a:r>
              <a:rPr lang="en-US" sz="2400" b="1" dirty="0" smtClean="0">
                <a:latin typeface="Tahoma"/>
                <a:cs typeface="Tahoma"/>
              </a:rPr>
              <a:t>Safety </a:t>
            </a:r>
          </a:p>
          <a:p>
            <a:pPr lvl="2" fontAlgn="auto">
              <a:spcAft>
                <a:spcPts val="0"/>
              </a:spcAft>
            </a:pPr>
            <a:r>
              <a:rPr lang="en-US" sz="2000" dirty="0" smtClean="0">
                <a:latin typeface="Tahoma"/>
                <a:cs typeface="Tahoma"/>
              </a:rPr>
              <a:t>Safety Certification Plan</a:t>
            </a:r>
          </a:p>
          <a:p>
            <a:pPr lvl="2" fontAlgn="auto">
              <a:spcAft>
                <a:spcPts val="0"/>
              </a:spcAft>
            </a:pPr>
            <a:r>
              <a:rPr lang="en-US" sz="2000" dirty="0" smtClean="0">
                <a:latin typeface="Tahoma"/>
                <a:cs typeface="Tahoma"/>
              </a:rPr>
              <a:t>Site Specific Work Plan</a:t>
            </a:r>
          </a:p>
          <a:p>
            <a:pPr lvl="2" fontAlgn="auto">
              <a:spcAft>
                <a:spcPts val="0"/>
              </a:spcAft>
            </a:pPr>
            <a:r>
              <a:rPr lang="en-US" sz="2000" dirty="0" smtClean="0">
                <a:latin typeface="Tahoma"/>
                <a:cs typeface="Tahoma"/>
              </a:rPr>
              <a:t>Supplement Work Plan (for special circumstances)</a:t>
            </a:r>
          </a:p>
          <a:p>
            <a:pPr lvl="2" fontAlgn="auto">
              <a:spcAft>
                <a:spcPts val="0"/>
              </a:spcAft>
            </a:pPr>
            <a:r>
              <a:rPr lang="en-US" sz="2000" dirty="0" smtClean="0">
                <a:latin typeface="Tahoma"/>
                <a:cs typeface="Tahoma"/>
              </a:rPr>
              <a:t>Power and Wiring Diagram Deliverables </a:t>
            </a:r>
          </a:p>
          <a:p>
            <a:pPr lvl="2" fontAlgn="auto">
              <a:spcAft>
                <a:spcPts val="0"/>
              </a:spcAft>
            </a:pPr>
            <a:r>
              <a:rPr lang="en-US" sz="2000" dirty="0" smtClean="0">
                <a:latin typeface="Tahoma"/>
                <a:cs typeface="Tahoma"/>
              </a:rPr>
              <a:t>Installation Interface Plan</a:t>
            </a:r>
          </a:p>
          <a:p>
            <a:pPr lvl="2" fontAlgn="auto">
              <a:spcAft>
                <a:spcPts val="0"/>
              </a:spcAft>
            </a:pPr>
            <a:r>
              <a:rPr lang="en-US" sz="2000" dirty="0" smtClean="0">
                <a:latin typeface="Tahoma"/>
                <a:cs typeface="Tahoma"/>
              </a:rPr>
              <a:t>Deployment Plan</a:t>
            </a:r>
          </a:p>
          <a:p>
            <a:pPr lvl="2" fontAlgn="auto">
              <a:spcAft>
                <a:spcPts val="0"/>
              </a:spcAft>
            </a:pPr>
            <a:r>
              <a:rPr lang="en-US" sz="2000" dirty="0" smtClean="0">
                <a:latin typeface="Tahoma"/>
                <a:cs typeface="Tahoma"/>
              </a:rPr>
              <a:t>Pre-Installation Inspections </a:t>
            </a:r>
          </a:p>
          <a:p>
            <a:pPr lvl="2" fontAlgn="auto">
              <a:spcAft>
                <a:spcPts val="0"/>
              </a:spcAft>
            </a:pPr>
            <a:r>
              <a:rPr lang="en-US" sz="2000" dirty="0" smtClean="0">
                <a:latin typeface="Tahoma"/>
                <a:cs typeface="Tahoma"/>
              </a:rPr>
              <a:t>Compliance with WMATA Metrorail Safety Rules</a:t>
            </a:r>
          </a:p>
          <a:p>
            <a:pPr marL="914400" lvl="2" indent="0" fontAlgn="auto">
              <a:spcAft>
                <a:spcPts val="0"/>
              </a:spcAft>
              <a:buNone/>
            </a:pPr>
            <a:endParaRPr lang="en-US" sz="2000" dirty="0" smtClean="0">
              <a:latin typeface="Tahoma"/>
              <a:cs typeface="Tahoma"/>
            </a:endParaRPr>
          </a:p>
          <a:p>
            <a:pPr marL="914400" lvl="2" indent="0" fontAlgn="auto">
              <a:spcAft>
                <a:spcPts val="0"/>
              </a:spcAft>
              <a:buNone/>
            </a:pPr>
            <a:endParaRPr lang="en-US" sz="2000" dirty="0">
              <a:latin typeface="Tahoma"/>
              <a:cs typeface="Tahoma"/>
            </a:endParaRPr>
          </a:p>
          <a:p>
            <a:pPr marL="857250" lvl="2" indent="0" fontAlgn="auto">
              <a:spcAft>
                <a:spcPts val="0"/>
              </a:spcAft>
              <a:buFont typeface="Arial" pitchFamily="34" charset="0"/>
              <a:buNone/>
            </a:pPr>
            <a:endParaRPr lang="en-US" sz="2000" dirty="0" smtClean="0">
              <a:latin typeface="Tahoma"/>
              <a:cs typeface="Tahoma"/>
            </a:endParaRPr>
          </a:p>
          <a:p>
            <a:pPr marL="457200" lvl="1" indent="0" fontAlgn="auto">
              <a:spcAft>
                <a:spcPts val="0"/>
              </a:spcAft>
              <a:buFont typeface="Arial" pitchFamily="34" charset="0"/>
              <a:buNone/>
            </a:pPr>
            <a:endParaRPr lang="en-US" sz="2400" b="1" dirty="0" smtClean="0">
              <a:latin typeface="Tahoma"/>
              <a:cs typeface="Tahoma"/>
            </a:endParaRPr>
          </a:p>
          <a:p>
            <a:pPr lvl="2" fontAlgn="auto">
              <a:spcAft>
                <a:spcPts val="0"/>
              </a:spcAft>
            </a:pPr>
            <a:endParaRPr lang="en-US" sz="2000" dirty="0">
              <a:latin typeface="Tahoma"/>
              <a:cs typeface="Tahoma"/>
            </a:endParaRPr>
          </a:p>
        </p:txBody>
      </p:sp>
      <p:sp>
        <p:nvSpPr>
          <p:cNvPr id="5" name="Title 1"/>
          <p:cNvSpPr txBox="1">
            <a:spLocks/>
          </p:cNvSpPr>
          <p:nvPr/>
        </p:nvSpPr>
        <p:spPr>
          <a:xfrm>
            <a:off x="1134035" y="4481"/>
            <a:ext cx="8009965" cy="12953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Tahoma" pitchFamily="34" charset="0"/>
                <a:cs typeface="Tahoma" pitchFamily="34" charset="0"/>
              </a:rPr>
              <a:t>PROGRAM REQUIREMENTS </a:t>
            </a:r>
            <a:endParaRPr lang="en-US" sz="2800" dirty="0"/>
          </a:p>
        </p:txBody>
      </p:sp>
    </p:spTree>
    <p:extLst>
      <p:ext uri="{BB962C8B-B14F-4D97-AF65-F5344CB8AC3E}">
        <p14:creationId xmlns:p14="http://schemas.microsoft.com/office/powerpoint/2010/main" val="3276462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B4E9B-9876-45F9-A07D-79ED7DF52320}" type="slidenum">
              <a:rPr lang="en-US" smtClean="0"/>
              <a:pPr>
                <a:defRPr/>
              </a:pPr>
              <a:t>23</a:t>
            </a:fld>
            <a:endParaRPr lang="en-US" dirty="0"/>
          </a:p>
        </p:txBody>
      </p:sp>
      <p:sp>
        <p:nvSpPr>
          <p:cNvPr id="7" name="Content Placeholder 2"/>
          <p:cNvSpPr txBox="1">
            <a:spLocks/>
          </p:cNvSpPr>
          <p:nvPr/>
        </p:nvSpPr>
        <p:spPr>
          <a:xfrm>
            <a:off x="304800" y="1752600"/>
            <a:ext cx="8382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fontAlgn="auto">
              <a:spcAft>
                <a:spcPts val="0"/>
              </a:spcAft>
              <a:buFont typeface="Arial" pitchFamily="34" charset="0"/>
              <a:buNone/>
            </a:pPr>
            <a:r>
              <a:rPr lang="en-US" sz="2400" b="1" dirty="0" smtClean="0">
                <a:latin typeface="Tahoma"/>
                <a:cs typeface="Tahoma"/>
              </a:rPr>
              <a:t>Security </a:t>
            </a:r>
          </a:p>
          <a:p>
            <a:pPr lvl="2" fontAlgn="auto">
              <a:spcAft>
                <a:spcPts val="0"/>
              </a:spcAft>
            </a:pPr>
            <a:r>
              <a:rPr lang="en-US" sz="2000" dirty="0" smtClean="0">
                <a:latin typeface="Tahoma"/>
                <a:cs typeface="Tahoma"/>
              </a:rPr>
              <a:t>Secure communication protocols with device authentication</a:t>
            </a:r>
          </a:p>
          <a:p>
            <a:pPr lvl="2" fontAlgn="auto">
              <a:spcAft>
                <a:spcPts val="0"/>
              </a:spcAft>
            </a:pPr>
            <a:r>
              <a:rPr lang="en-US" sz="2000" dirty="0" smtClean="0">
                <a:latin typeface="Tahoma"/>
                <a:cs typeface="Tahoma"/>
              </a:rPr>
              <a:t>Faregate locks and maintenance user authentication </a:t>
            </a:r>
          </a:p>
          <a:p>
            <a:pPr lvl="2" fontAlgn="auto">
              <a:spcAft>
                <a:spcPts val="0"/>
              </a:spcAft>
            </a:pPr>
            <a:r>
              <a:rPr lang="en-US" sz="2000" dirty="0" smtClean="0">
                <a:latin typeface="Tahoma"/>
                <a:cs typeface="Tahoma"/>
              </a:rPr>
              <a:t>System wide user authentication for various user interfaces</a:t>
            </a:r>
          </a:p>
          <a:p>
            <a:pPr lvl="2" fontAlgn="auto">
              <a:spcAft>
                <a:spcPts val="0"/>
              </a:spcAft>
            </a:pPr>
            <a:r>
              <a:rPr lang="en-US" sz="2000" dirty="0" smtClean="0">
                <a:latin typeface="Tahoma"/>
                <a:cs typeface="Tahoma"/>
              </a:rPr>
              <a:t>Authenticate users with WMATA Central Director </a:t>
            </a:r>
          </a:p>
          <a:p>
            <a:pPr lvl="2" fontAlgn="auto">
              <a:spcAft>
                <a:spcPts val="0"/>
              </a:spcAft>
            </a:pPr>
            <a:r>
              <a:rPr lang="en-US" sz="2000" dirty="0" smtClean="0">
                <a:latin typeface="Tahoma"/>
                <a:cs typeface="Tahoma"/>
              </a:rPr>
              <a:t>Data Encryption</a:t>
            </a:r>
          </a:p>
          <a:p>
            <a:pPr lvl="2" fontAlgn="auto">
              <a:spcAft>
                <a:spcPts val="0"/>
              </a:spcAft>
            </a:pPr>
            <a:r>
              <a:rPr lang="en-US" sz="2000" dirty="0" smtClean="0">
                <a:latin typeface="Tahoma"/>
                <a:cs typeface="Tahoma"/>
              </a:rPr>
              <a:t>Security Plan</a:t>
            </a:r>
          </a:p>
          <a:p>
            <a:pPr marL="914400" lvl="2" indent="0" fontAlgn="auto">
              <a:spcAft>
                <a:spcPts val="0"/>
              </a:spcAft>
              <a:buNone/>
            </a:pPr>
            <a:endParaRPr lang="en-US" sz="2000" dirty="0" smtClean="0">
              <a:latin typeface="Tahoma"/>
              <a:cs typeface="Tahoma"/>
            </a:endParaRPr>
          </a:p>
          <a:p>
            <a:pPr marL="914400" lvl="2" indent="0" fontAlgn="auto">
              <a:spcAft>
                <a:spcPts val="0"/>
              </a:spcAft>
              <a:buNone/>
            </a:pPr>
            <a:endParaRPr lang="en-US" sz="2000" dirty="0">
              <a:latin typeface="Tahoma"/>
              <a:cs typeface="Tahoma"/>
            </a:endParaRPr>
          </a:p>
          <a:p>
            <a:pPr marL="857250" lvl="2" indent="0" fontAlgn="auto">
              <a:spcAft>
                <a:spcPts val="0"/>
              </a:spcAft>
              <a:buFont typeface="Arial" pitchFamily="34" charset="0"/>
              <a:buNone/>
            </a:pPr>
            <a:endParaRPr lang="en-US" sz="2000" dirty="0" smtClean="0">
              <a:latin typeface="Tahoma"/>
              <a:cs typeface="Tahoma"/>
            </a:endParaRPr>
          </a:p>
          <a:p>
            <a:pPr marL="457200" lvl="1" indent="0" fontAlgn="auto">
              <a:spcAft>
                <a:spcPts val="0"/>
              </a:spcAft>
              <a:buFont typeface="Arial" pitchFamily="34" charset="0"/>
              <a:buNone/>
            </a:pPr>
            <a:endParaRPr lang="en-US" sz="2400" b="1" dirty="0" smtClean="0">
              <a:latin typeface="Tahoma"/>
              <a:cs typeface="Tahoma"/>
            </a:endParaRPr>
          </a:p>
          <a:p>
            <a:pPr lvl="2" fontAlgn="auto">
              <a:spcAft>
                <a:spcPts val="0"/>
              </a:spcAft>
            </a:pPr>
            <a:endParaRPr lang="en-US" sz="2000" dirty="0">
              <a:latin typeface="Tahoma"/>
              <a:cs typeface="Tahoma"/>
            </a:endParaRPr>
          </a:p>
        </p:txBody>
      </p:sp>
      <p:sp>
        <p:nvSpPr>
          <p:cNvPr id="5" name="Title 1"/>
          <p:cNvSpPr txBox="1">
            <a:spLocks/>
          </p:cNvSpPr>
          <p:nvPr/>
        </p:nvSpPr>
        <p:spPr>
          <a:xfrm>
            <a:off x="1134035" y="4481"/>
            <a:ext cx="8009965" cy="12953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Tahoma" pitchFamily="34" charset="0"/>
                <a:cs typeface="Tahoma" pitchFamily="34" charset="0"/>
              </a:rPr>
              <a:t>PROGRAM REQUIREMENTS </a:t>
            </a:r>
            <a:endParaRPr lang="en-US" sz="2800" dirty="0"/>
          </a:p>
        </p:txBody>
      </p:sp>
    </p:spTree>
    <p:extLst>
      <p:ext uri="{BB962C8B-B14F-4D97-AF65-F5344CB8AC3E}">
        <p14:creationId xmlns:p14="http://schemas.microsoft.com/office/powerpoint/2010/main" val="2027579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B4E9B-9876-45F9-A07D-79ED7DF52320}" type="slidenum">
              <a:rPr lang="en-US" smtClean="0"/>
              <a:pPr>
                <a:defRPr/>
              </a:pPr>
              <a:t>24</a:t>
            </a:fld>
            <a:endParaRPr lang="en-US" dirty="0"/>
          </a:p>
        </p:txBody>
      </p:sp>
      <p:sp>
        <p:nvSpPr>
          <p:cNvPr id="7" name="Content Placeholder 2"/>
          <p:cNvSpPr txBox="1">
            <a:spLocks/>
          </p:cNvSpPr>
          <p:nvPr/>
        </p:nvSpPr>
        <p:spPr>
          <a:xfrm>
            <a:off x="304800" y="1752600"/>
            <a:ext cx="8382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fontAlgn="auto">
              <a:spcAft>
                <a:spcPts val="0"/>
              </a:spcAft>
              <a:buFont typeface="Arial" pitchFamily="34" charset="0"/>
              <a:buNone/>
            </a:pPr>
            <a:r>
              <a:rPr lang="en-US" sz="2400" b="1" smtClean="0">
                <a:latin typeface="Tahoma"/>
                <a:cs typeface="Tahoma"/>
              </a:rPr>
              <a:t>Quality  </a:t>
            </a:r>
            <a:endParaRPr lang="en-US" sz="2400" b="1" dirty="0" smtClean="0">
              <a:latin typeface="Tahoma"/>
              <a:cs typeface="Tahoma"/>
            </a:endParaRPr>
          </a:p>
          <a:p>
            <a:pPr lvl="2" fontAlgn="auto">
              <a:spcAft>
                <a:spcPts val="0"/>
              </a:spcAft>
            </a:pPr>
            <a:r>
              <a:rPr lang="en-US" sz="2000" dirty="0" smtClean="0">
                <a:latin typeface="Tahoma"/>
                <a:cs typeface="Tahoma"/>
              </a:rPr>
              <a:t>Quality Manager (does not report to PM)</a:t>
            </a:r>
          </a:p>
          <a:p>
            <a:pPr lvl="2" fontAlgn="auto">
              <a:spcAft>
                <a:spcPts val="0"/>
              </a:spcAft>
            </a:pPr>
            <a:r>
              <a:rPr lang="en-US" sz="2000" dirty="0" smtClean="0">
                <a:latin typeface="Tahoma"/>
                <a:cs typeface="Tahoma"/>
              </a:rPr>
              <a:t>Deployment Quality Manager (does not report to deployment PM)</a:t>
            </a:r>
          </a:p>
          <a:p>
            <a:pPr lvl="2" fontAlgn="auto">
              <a:spcAft>
                <a:spcPts val="0"/>
              </a:spcAft>
            </a:pPr>
            <a:r>
              <a:rPr lang="en-US" sz="2000" dirty="0" smtClean="0">
                <a:latin typeface="Tahoma"/>
                <a:cs typeface="Tahoma"/>
              </a:rPr>
              <a:t>Program Quality Management Plan </a:t>
            </a:r>
          </a:p>
          <a:p>
            <a:pPr lvl="2" fontAlgn="auto">
              <a:spcAft>
                <a:spcPts val="0"/>
              </a:spcAft>
            </a:pPr>
            <a:r>
              <a:rPr lang="en-US" sz="2000" dirty="0" smtClean="0">
                <a:latin typeface="Tahoma"/>
                <a:cs typeface="Tahoma"/>
              </a:rPr>
              <a:t>Deployment Project Specific Quality Management Plan (Based on FTA-IT-90-5001-02.1)</a:t>
            </a:r>
          </a:p>
          <a:p>
            <a:pPr lvl="2" fontAlgn="auto">
              <a:spcAft>
                <a:spcPts val="0"/>
              </a:spcAft>
            </a:pPr>
            <a:r>
              <a:rPr lang="en-US" sz="2000" dirty="0" smtClean="0">
                <a:latin typeface="Tahoma"/>
                <a:cs typeface="Tahoma"/>
              </a:rPr>
              <a:t>Risk Management Plan</a:t>
            </a:r>
          </a:p>
          <a:p>
            <a:pPr lvl="2" fontAlgn="auto">
              <a:spcAft>
                <a:spcPts val="0"/>
              </a:spcAft>
            </a:pPr>
            <a:r>
              <a:rPr lang="en-US" sz="2000" dirty="0" smtClean="0">
                <a:latin typeface="Tahoma"/>
                <a:cs typeface="Tahoma"/>
              </a:rPr>
              <a:t>System Performance Reporting and Metrics </a:t>
            </a:r>
          </a:p>
          <a:p>
            <a:pPr lvl="2" fontAlgn="auto">
              <a:spcAft>
                <a:spcPts val="0"/>
              </a:spcAft>
            </a:pPr>
            <a:r>
              <a:rPr lang="en-US" sz="2000" dirty="0" smtClean="0">
                <a:latin typeface="Tahoma"/>
                <a:cs typeface="Tahoma"/>
              </a:rPr>
              <a:t>In-Service Reliability Testing (First 90 days of deployment)</a:t>
            </a:r>
          </a:p>
          <a:p>
            <a:pPr marL="914400" lvl="2" indent="0" fontAlgn="auto">
              <a:spcAft>
                <a:spcPts val="0"/>
              </a:spcAft>
              <a:buNone/>
            </a:pPr>
            <a:endParaRPr lang="en-US" sz="2000" dirty="0">
              <a:latin typeface="Tahoma"/>
              <a:cs typeface="Tahoma"/>
            </a:endParaRPr>
          </a:p>
          <a:p>
            <a:pPr marL="857250" lvl="2" indent="0" fontAlgn="auto">
              <a:spcAft>
                <a:spcPts val="0"/>
              </a:spcAft>
              <a:buFont typeface="Arial" pitchFamily="34" charset="0"/>
              <a:buNone/>
            </a:pPr>
            <a:endParaRPr lang="en-US" sz="2000" dirty="0" smtClean="0">
              <a:latin typeface="Tahoma"/>
              <a:cs typeface="Tahoma"/>
            </a:endParaRPr>
          </a:p>
          <a:p>
            <a:pPr marL="457200" lvl="1" indent="0" fontAlgn="auto">
              <a:spcAft>
                <a:spcPts val="0"/>
              </a:spcAft>
              <a:buFont typeface="Arial" pitchFamily="34" charset="0"/>
              <a:buNone/>
            </a:pPr>
            <a:endParaRPr lang="en-US" sz="2400" b="1" dirty="0" smtClean="0">
              <a:latin typeface="Tahoma"/>
              <a:cs typeface="Tahoma"/>
            </a:endParaRPr>
          </a:p>
          <a:p>
            <a:pPr lvl="2" fontAlgn="auto">
              <a:spcAft>
                <a:spcPts val="0"/>
              </a:spcAft>
            </a:pPr>
            <a:endParaRPr lang="en-US" sz="2000" dirty="0">
              <a:latin typeface="Tahoma"/>
              <a:cs typeface="Tahoma"/>
            </a:endParaRPr>
          </a:p>
        </p:txBody>
      </p:sp>
      <p:sp>
        <p:nvSpPr>
          <p:cNvPr id="5" name="Title 1"/>
          <p:cNvSpPr txBox="1">
            <a:spLocks/>
          </p:cNvSpPr>
          <p:nvPr/>
        </p:nvSpPr>
        <p:spPr>
          <a:xfrm>
            <a:off x="1134035" y="4481"/>
            <a:ext cx="8009965" cy="12953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Tahoma" pitchFamily="34" charset="0"/>
                <a:cs typeface="Tahoma" pitchFamily="34" charset="0"/>
              </a:rPr>
              <a:t>PROGRAM REQUIREMENTS </a:t>
            </a:r>
            <a:endParaRPr lang="en-US" sz="2800" dirty="0"/>
          </a:p>
        </p:txBody>
      </p:sp>
    </p:spTree>
    <p:extLst>
      <p:ext uri="{BB962C8B-B14F-4D97-AF65-F5344CB8AC3E}">
        <p14:creationId xmlns:p14="http://schemas.microsoft.com/office/powerpoint/2010/main" val="68869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B4E9B-9876-45F9-A07D-79ED7DF52320}" type="slidenum">
              <a:rPr lang="en-US" smtClean="0"/>
              <a:pPr>
                <a:defRPr/>
              </a:pPr>
              <a:t>25</a:t>
            </a:fld>
            <a:endParaRPr lang="en-US" dirty="0"/>
          </a:p>
        </p:txBody>
      </p:sp>
      <p:sp>
        <p:nvSpPr>
          <p:cNvPr id="7" name="Content Placeholder 2"/>
          <p:cNvSpPr txBox="1">
            <a:spLocks/>
          </p:cNvSpPr>
          <p:nvPr/>
        </p:nvSpPr>
        <p:spPr>
          <a:xfrm>
            <a:off x="304800" y="1752600"/>
            <a:ext cx="8382000" cy="45259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auto">
              <a:spcAft>
                <a:spcPts val="0"/>
              </a:spcAft>
            </a:pPr>
            <a:r>
              <a:rPr lang="en-US" dirty="0" smtClean="0">
                <a:latin typeface="Tahoma"/>
                <a:cs typeface="Tahoma"/>
              </a:rPr>
              <a:t>Aging Infrastructure </a:t>
            </a:r>
          </a:p>
          <a:p>
            <a:pPr lvl="1" fontAlgn="auto">
              <a:spcAft>
                <a:spcPts val="0"/>
              </a:spcAft>
            </a:pPr>
            <a:r>
              <a:rPr lang="en-US" dirty="0" smtClean="0">
                <a:latin typeface="Tahoma"/>
                <a:cs typeface="Tahoma"/>
              </a:rPr>
              <a:t>Faregate power and </a:t>
            </a:r>
            <a:r>
              <a:rPr lang="en-US" dirty="0" err="1" smtClean="0">
                <a:latin typeface="Tahoma"/>
                <a:cs typeface="Tahoma"/>
              </a:rPr>
              <a:t>comm</a:t>
            </a:r>
            <a:r>
              <a:rPr lang="en-US" dirty="0" smtClean="0">
                <a:latin typeface="Tahoma"/>
                <a:cs typeface="Tahoma"/>
              </a:rPr>
              <a:t> are accessed from U/F duct raceway </a:t>
            </a:r>
          </a:p>
          <a:p>
            <a:pPr lvl="1" fontAlgn="auto">
              <a:spcAft>
                <a:spcPts val="0"/>
              </a:spcAft>
            </a:pPr>
            <a:r>
              <a:rPr lang="en-US" dirty="0" smtClean="0">
                <a:latin typeface="Tahoma"/>
                <a:cs typeface="Tahoma"/>
              </a:rPr>
              <a:t>A typical duct configuration has a 6 inch  </a:t>
            </a:r>
            <a:r>
              <a:rPr lang="en-US" dirty="0" err="1" smtClean="0">
                <a:latin typeface="Tahoma"/>
                <a:cs typeface="Tahoma"/>
              </a:rPr>
              <a:t>comm</a:t>
            </a:r>
            <a:r>
              <a:rPr lang="en-US" dirty="0" smtClean="0">
                <a:latin typeface="Tahoma"/>
                <a:cs typeface="Tahoma"/>
              </a:rPr>
              <a:t> and power duct and 4 inch emergency power duct</a:t>
            </a:r>
          </a:p>
          <a:p>
            <a:pPr lvl="1" fontAlgn="auto">
              <a:spcAft>
                <a:spcPts val="0"/>
              </a:spcAft>
            </a:pPr>
            <a:r>
              <a:rPr lang="en-US" dirty="0" smtClean="0">
                <a:latin typeface="Tahoma"/>
                <a:cs typeface="Tahoma"/>
              </a:rPr>
              <a:t>Power and </a:t>
            </a:r>
            <a:r>
              <a:rPr lang="en-US" dirty="0" err="1" smtClean="0">
                <a:latin typeface="Tahoma"/>
                <a:cs typeface="Tahoma"/>
              </a:rPr>
              <a:t>comm</a:t>
            </a:r>
            <a:r>
              <a:rPr lang="en-US" dirty="0" smtClean="0">
                <a:latin typeface="Tahoma"/>
                <a:cs typeface="Tahoma"/>
              </a:rPr>
              <a:t> stub-ups that access faregate from the U/F duct are adapted to current faregate cabinets dimensions</a:t>
            </a:r>
          </a:p>
          <a:p>
            <a:pPr lvl="1" fontAlgn="auto">
              <a:spcAft>
                <a:spcPts val="0"/>
              </a:spcAft>
            </a:pPr>
            <a:r>
              <a:rPr lang="en-US" dirty="0" smtClean="0">
                <a:latin typeface="Tahoma"/>
                <a:cs typeface="Tahoma"/>
              </a:rPr>
              <a:t>Faregates power is accessed with twist lock receptacles that sit up to 3 inches above the floor</a:t>
            </a:r>
          </a:p>
          <a:p>
            <a:pPr lvl="1" fontAlgn="auto">
              <a:spcAft>
                <a:spcPts val="0"/>
              </a:spcAft>
            </a:pPr>
            <a:r>
              <a:rPr lang="en-US" dirty="0" smtClean="0">
                <a:latin typeface="Tahoma"/>
                <a:cs typeface="Tahoma"/>
              </a:rPr>
              <a:t>Faregate main power uses a single home run circuit and emergency power is daisy chained from a different power source</a:t>
            </a:r>
          </a:p>
          <a:p>
            <a:pPr lvl="1" fontAlgn="auto">
              <a:spcAft>
                <a:spcPts val="0"/>
              </a:spcAft>
            </a:pPr>
            <a:r>
              <a:rPr lang="en-US" dirty="0" smtClean="0">
                <a:latin typeface="Tahoma"/>
                <a:cs typeface="Tahoma"/>
              </a:rPr>
              <a:t>Some mezzanines don’t have elevator access</a:t>
            </a:r>
          </a:p>
          <a:p>
            <a:pPr lvl="1" fontAlgn="auto">
              <a:spcAft>
                <a:spcPts val="0"/>
              </a:spcAft>
            </a:pPr>
            <a:endParaRPr lang="en-US" dirty="0" smtClean="0">
              <a:latin typeface="Tahoma"/>
              <a:cs typeface="Tahoma"/>
            </a:endParaRPr>
          </a:p>
          <a:p>
            <a:pPr marL="514350" lvl="1" indent="0" fontAlgn="auto">
              <a:spcAft>
                <a:spcPts val="0"/>
              </a:spcAft>
              <a:buNone/>
            </a:pPr>
            <a:endParaRPr lang="en-US" dirty="0">
              <a:latin typeface="Tahoma"/>
              <a:cs typeface="Tahoma"/>
            </a:endParaRPr>
          </a:p>
          <a:p>
            <a:pPr marL="457200" lvl="1" indent="0" fontAlgn="auto">
              <a:spcAft>
                <a:spcPts val="0"/>
              </a:spcAft>
              <a:buFont typeface="Arial" pitchFamily="34" charset="0"/>
              <a:buNone/>
            </a:pPr>
            <a:endParaRPr lang="en-US" dirty="0" smtClean="0">
              <a:latin typeface="Tahoma"/>
              <a:cs typeface="Tahoma"/>
            </a:endParaRPr>
          </a:p>
          <a:p>
            <a:pPr marL="57150" indent="0" fontAlgn="auto">
              <a:spcAft>
                <a:spcPts val="0"/>
              </a:spcAft>
              <a:buFont typeface="Arial" pitchFamily="34" charset="0"/>
              <a:buNone/>
            </a:pPr>
            <a:endParaRPr lang="en-US" b="1" dirty="0" smtClean="0">
              <a:latin typeface="Tahoma"/>
              <a:cs typeface="Tahoma"/>
            </a:endParaRPr>
          </a:p>
          <a:p>
            <a:pPr lvl="1" fontAlgn="auto">
              <a:spcAft>
                <a:spcPts val="0"/>
              </a:spcAft>
            </a:pPr>
            <a:endParaRPr lang="en-US" dirty="0">
              <a:latin typeface="Tahoma"/>
              <a:cs typeface="Tahoma"/>
            </a:endParaRPr>
          </a:p>
        </p:txBody>
      </p:sp>
      <p:sp>
        <p:nvSpPr>
          <p:cNvPr id="5" name="Title 1"/>
          <p:cNvSpPr txBox="1">
            <a:spLocks/>
          </p:cNvSpPr>
          <p:nvPr/>
        </p:nvSpPr>
        <p:spPr>
          <a:xfrm>
            <a:off x="1134035" y="4481"/>
            <a:ext cx="8009965" cy="12953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Tahoma" pitchFamily="34" charset="0"/>
                <a:cs typeface="Tahoma" pitchFamily="34" charset="0"/>
              </a:rPr>
              <a:t>SITE CONDITIONS </a:t>
            </a:r>
            <a:endParaRPr lang="en-US" sz="2800" dirty="0"/>
          </a:p>
        </p:txBody>
      </p:sp>
    </p:spTree>
    <p:extLst>
      <p:ext uri="{BB962C8B-B14F-4D97-AF65-F5344CB8AC3E}">
        <p14:creationId xmlns:p14="http://schemas.microsoft.com/office/powerpoint/2010/main" val="3413960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B4E9B-9876-45F9-A07D-79ED7DF52320}" type="slidenum">
              <a:rPr lang="en-US" smtClean="0"/>
              <a:pPr>
                <a:defRPr/>
              </a:pPr>
              <a:t>26</a:t>
            </a:fld>
            <a:endParaRPr lang="en-US" dirty="0"/>
          </a:p>
        </p:txBody>
      </p:sp>
      <p:sp>
        <p:nvSpPr>
          <p:cNvPr id="5" name="Title 1"/>
          <p:cNvSpPr txBox="1">
            <a:spLocks/>
          </p:cNvSpPr>
          <p:nvPr/>
        </p:nvSpPr>
        <p:spPr>
          <a:xfrm>
            <a:off x="1134035" y="4481"/>
            <a:ext cx="8009965" cy="12953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Tahoma" pitchFamily="34" charset="0"/>
                <a:cs typeface="Tahoma" pitchFamily="34" charset="0"/>
              </a:rPr>
              <a:t>DEPLOYMENT PREPERATIONS </a:t>
            </a:r>
            <a:endParaRPr lang="en-US" sz="2800" dirty="0"/>
          </a:p>
        </p:txBody>
      </p:sp>
      <p:sp>
        <p:nvSpPr>
          <p:cNvPr id="12" name="Text Placeholder 2"/>
          <p:cNvSpPr txBox="1">
            <a:spLocks/>
          </p:cNvSpPr>
          <p:nvPr/>
        </p:nvSpPr>
        <p:spPr bwMode="auto">
          <a:xfrm>
            <a:off x="4300093" y="5257801"/>
            <a:ext cx="3624707"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9" tIns="45714" rIns="91429" bIns="45714" numCol="1" anchor="b" anchorCtr="0" compatLnSpc="1">
            <a:prstTxWarp prst="textNoShape">
              <a:avLst/>
            </a:prstTxWarp>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defRPr/>
            </a:pPr>
            <a:r>
              <a:rPr lang="en-US" sz="2000" dirty="0" smtClean="0">
                <a:solidFill>
                  <a:srgbClr val="FFFFFF"/>
                </a:solidFill>
                <a:latin typeface="Tahoma"/>
                <a:cs typeface="Tahoma"/>
              </a:rPr>
              <a:t>Finished up with tiling of handhole/junction box cover</a:t>
            </a:r>
            <a:endParaRPr kumimoji="0" lang="en-US" sz="2000" b="0" i="0" u="none" strike="noStrike" kern="1200" cap="none" spc="0" normalizeH="0" baseline="0" noProof="0" dirty="0">
              <a:ln>
                <a:noFill/>
              </a:ln>
              <a:solidFill>
                <a:srgbClr val="FFFFFF"/>
              </a:solidFill>
              <a:effectLst/>
              <a:uLnTx/>
              <a:uFillTx/>
              <a:latin typeface="Tahoma"/>
              <a:ea typeface="+mn-ea"/>
              <a:cs typeface="Tahoma"/>
            </a:endParaRPr>
          </a:p>
        </p:txBody>
      </p:sp>
      <p:pic>
        <p:nvPicPr>
          <p:cNvPr id="10" name="Picture 9" descr="A08-011 Friendship Ht North.  Quad receptacle inside the IT cabinet.  No label found..JPG"/>
          <p:cNvPicPr>
            <a:picLocks noChangeAspect="1"/>
          </p:cNvPicPr>
          <p:nvPr/>
        </p:nvPicPr>
        <p:blipFill>
          <a:blip r:embed="rId2" cstate="print"/>
          <a:stretch>
            <a:fillRect/>
          </a:stretch>
        </p:blipFill>
        <p:spPr>
          <a:xfrm>
            <a:off x="770719" y="4108167"/>
            <a:ext cx="2764369" cy="2073277"/>
          </a:xfrm>
          <a:prstGeom prst="rect">
            <a:avLst/>
          </a:prstGeom>
        </p:spPr>
      </p:pic>
      <p:pic>
        <p:nvPicPr>
          <p:cNvPr id="13" name="Picture 12" descr="Patch panel labeling.jpg"/>
          <p:cNvPicPr>
            <a:picLocks noChangeAspect="1"/>
          </p:cNvPicPr>
          <p:nvPr/>
        </p:nvPicPr>
        <p:blipFill>
          <a:blip r:embed="rId3" cstate="print"/>
          <a:stretch>
            <a:fillRect/>
          </a:stretch>
        </p:blipFill>
        <p:spPr>
          <a:xfrm>
            <a:off x="372872" y="1676400"/>
            <a:ext cx="3560064" cy="2000250"/>
          </a:xfrm>
          <a:prstGeom prst="rect">
            <a:avLst/>
          </a:prstGeom>
        </p:spPr>
      </p:pic>
      <p:pic>
        <p:nvPicPr>
          <p:cNvPr id="14" name="Picture 13" descr="terminating biscuit cat6 at vendor.jpg"/>
          <p:cNvPicPr>
            <a:picLocks noChangeAspect="1"/>
          </p:cNvPicPr>
          <p:nvPr/>
        </p:nvPicPr>
        <p:blipFill>
          <a:blip r:embed="rId4" cstate="print"/>
          <a:stretch>
            <a:fillRect/>
          </a:stretch>
        </p:blipFill>
        <p:spPr>
          <a:xfrm>
            <a:off x="4385331" y="1647573"/>
            <a:ext cx="3560064" cy="2002536"/>
          </a:xfrm>
          <a:prstGeom prst="rect">
            <a:avLst/>
          </a:prstGeom>
        </p:spPr>
      </p:pic>
      <p:pic>
        <p:nvPicPr>
          <p:cNvPr id="15" name="Picture 14" descr="LinkTest.JPG"/>
          <p:cNvPicPr>
            <a:picLocks noChangeAspect="1"/>
          </p:cNvPicPr>
          <p:nvPr/>
        </p:nvPicPr>
        <p:blipFill>
          <a:blip r:embed="rId5" cstate="print"/>
          <a:stretch>
            <a:fillRect/>
          </a:stretch>
        </p:blipFill>
        <p:spPr>
          <a:xfrm>
            <a:off x="4635182" y="4036857"/>
            <a:ext cx="2954528" cy="2215896"/>
          </a:xfrm>
          <a:prstGeom prst="rect">
            <a:avLst/>
          </a:prstGeom>
        </p:spPr>
      </p:pic>
    </p:spTree>
    <p:extLst>
      <p:ext uri="{BB962C8B-B14F-4D97-AF65-F5344CB8AC3E}">
        <p14:creationId xmlns:p14="http://schemas.microsoft.com/office/powerpoint/2010/main" val="3418097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B4E9B-9876-45F9-A07D-79ED7DF52320}" type="slidenum">
              <a:rPr lang="en-US" smtClean="0"/>
              <a:pPr>
                <a:defRPr/>
              </a:pPr>
              <a:t>27</a:t>
            </a:fld>
            <a:endParaRPr lang="en-US" dirty="0"/>
          </a:p>
        </p:txBody>
      </p:sp>
      <p:sp>
        <p:nvSpPr>
          <p:cNvPr id="5" name="Title 1"/>
          <p:cNvSpPr txBox="1">
            <a:spLocks/>
          </p:cNvSpPr>
          <p:nvPr/>
        </p:nvSpPr>
        <p:spPr>
          <a:xfrm>
            <a:off x="1134035" y="4481"/>
            <a:ext cx="8009965" cy="12953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Tahoma" pitchFamily="34" charset="0"/>
                <a:cs typeface="Tahoma" pitchFamily="34" charset="0"/>
              </a:rPr>
              <a:t>TYPICAL FAREGATE RACEWAYS</a:t>
            </a:r>
            <a:endParaRPr lang="en-US" sz="2800" dirty="0"/>
          </a:p>
        </p:txBody>
      </p:sp>
      <p:sp>
        <p:nvSpPr>
          <p:cNvPr id="11" name="Text Placeholder 2"/>
          <p:cNvSpPr txBox="1">
            <a:spLocks/>
          </p:cNvSpPr>
          <p:nvPr/>
        </p:nvSpPr>
        <p:spPr bwMode="auto">
          <a:xfrm>
            <a:off x="5016359" y="3924253"/>
            <a:ext cx="3478353" cy="6607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9" tIns="45714" rIns="91429" bIns="45714" numCol="1" anchor="b" anchorCtr="0" compatLnSpc="1">
            <a:prstTxWarp prst="textNoShape">
              <a:avLst/>
            </a:prstTxWarp>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rgbClr val="FFFFFF"/>
                </a:solidFill>
                <a:effectLst/>
                <a:uLnTx/>
                <a:uFillTx/>
                <a:latin typeface="Tahoma"/>
                <a:ea typeface="+mn-ea"/>
                <a:cs typeface="Tahoma"/>
              </a:rPr>
              <a:t>Covering</a:t>
            </a:r>
            <a:r>
              <a:rPr kumimoji="0" lang="en-US" sz="2000" b="0" i="0" u="none" strike="noStrike" kern="1200" cap="none" spc="0" normalizeH="0" noProof="0" dirty="0" smtClean="0">
                <a:ln>
                  <a:noFill/>
                </a:ln>
                <a:solidFill>
                  <a:srgbClr val="FFFFFF"/>
                </a:solidFill>
                <a:effectLst/>
                <a:uLnTx/>
                <a:uFillTx/>
                <a:latin typeface="Tahoma"/>
                <a:ea typeface="+mn-ea"/>
                <a:cs typeface="Tahoma"/>
              </a:rPr>
              <a:t> with 3/4” fire-rated plywood base board</a:t>
            </a:r>
            <a:endParaRPr kumimoji="0" lang="en-US" sz="2000" b="0" i="0" u="none" strike="noStrike" kern="1200" cap="none" spc="0" normalizeH="0" baseline="0" noProof="0" dirty="0">
              <a:ln>
                <a:noFill/>
              </a:ln>
              <a:solidFill>
                <a:srgbClr val="FFFFFF"/>
              </a:solidFill>
              <a:effectLst/>
              <a:uLnTx/>
              <a:uFillTx/>
              <a:latin typeface="Tahoma"/>
              <a:ea typeface="+mn-ea"/>
              <a:cs typeface="Tahoma"/>
            </a:endParaRPr>
          </a:p>
        </p:txBody>
      </p:sp>
      <p:sp>
        <p:nvSpPr>
          <p:cNvPr id="6" name="Rectangle 5"/>
          <p:cNvSpPr/>
          <p:nvPr/>
        </p:nvSpPr>
        <p:spPr>
          <a:xfrm>
            <a:off x="909193" y="2127204"/>
            <a:ext cx="6781800" cy="137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4325352" y="2004008"/>
            <a:ext cx="18048" cy="2655374"/>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500651" y="2135588"/>
            <a:ext cx="533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05617" y="2143971"/>
            <a:ext cx="533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444540" y="2135588"/>
            <a:ext cx="321246" cy="1371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3505200" y="3759540"/>
            <a:ext cx="52885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610166" y="3759540"/>
            <a:ext cx="52885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444540" y="3776307"/>
            <a:ext cx="32124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861902" y="2127204"/>
            <a:ext cx="321246"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a:off x="975628" y="4750140"/>
            <a:ext cx="67818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23911" y="2401722"/>
            <a:ext cx="353943" cy="839332"/>
          </a:xfrm>
          <a:prstGeom prst="rect">
            <a:avLst/>
          </a:prstGeom>
          <a:noFill/>
        </p:spPr>
        <p:txBody>
          <a:bodyPr vert="vert270" wrap="none" rtlCol="0">
            <a:spAutoFit/>
          </a:bodyPr>
          <a:lstStyle/>
          <a:p>
            <a:r>
              <a:rPr lang="en-US" sz="1100" dirty="0" smtClean="0"/>
              <a:t>FREE SIDE</a:t>
            </a:r>
            <a:endParaRPr lang="en-US" sz="1100" dirty="0"/>
          </a:p>
        </p:txBody>
      </p:sp>
      <p:sp>
        <p:nvSpPr>
          <p:cNvPr id="34" name="TextBox 33"/>
          <p:cNvSpPr txBox="1"/>
          <p:nvPr/>
        </p:nvSpPr>
        <p:spPr>
          <a:xfrm>
            <a:off x="7887619" y="2349111"/>
            <a:ext cx="353943" cy="791242"/>
          </a:xfrm>
          <a:prstGeom prst="rect">
            <a:avLst/>
          </a:prstGeom>
          <a:noFill/>
        </p:spPr>
        <p:txBody>
          <a:bodyPr vert="vert" wrap="none" rtlCol="0">
            <a:spAutoFit/>
          </a:bodyPr>
          <a:lstStyle/>
          <a:p>
            <a:r>
              <a:rPr lang="en-US" sz="1100" dirty="0" smtClean="0"/>
              <a:t>PAID SIDE</a:t>
            </a:r>
            <a:endParaRPr lang="en-US" sz="1100" dirty="0"/>
          </a:p>
        </p:txBody>
      </p:sp>
      <p:sp>
        <p:nvSpPr>
          <p:cNvPr id="35" name="TextBox 34"/>
          <p:cNvSpPr txBox="1"/>
          <p:nvPr/>
        </p:nvSpPr>
        <p:spPr>
          <a:xfrm>
            <a:off x="3629689" y="2564786"/>
            <a:ext cx="400110" cy="587661"/>
          </a:xfrm>
          <a:prstGeom prst="rect">
            <a:avLst/>
          </a:prstGeom>
          <a:noFill/>
        </p:spPr>
        <p:txBody>
          <a:bodyPr vert="vert270" wrap="none" rtlCol="0">
            <a:spAutoFit/>
          </a:bodyPr>
          <a:lstStyle/>
          <a:p>
            <a:pPr algn="ctr"/>
            <a:r>
              <a:rPr lang="en-US" sz="700" dirty="0" smtClean="0"/>
              <a:t>Typical</a:t>
            </a:r>
          </a:p>
          <a:p>
            <a:r>
              <a:rPr lang="en-US" sz="700" dirty="0" smtClean="0"/>
              <a:t>Power Duct</a:t>
            </a:r>
            <a:endParaRPr lang="en-US" sz="700" dirty="0"/>
          </a:p>
        </p:txBody>
      </p:sp>
      <p:sp>
        <p:nvSpPr>
          <p:cNvPr id="36" name="TextBox 35"/>
          <p:cNvSpPr txBox="1"/>
          <p:nvPr/>
        </p:nvSpPr>
        <p:spPr>
          <a:xfrm>
            <a:off x="2827692" y="2338806"/>
            <a:ext cx="400110" cy="1002006"/>
          </a:xfrm>
          <a:prstGeom prst="rect">
            <a:avLst/>
          </a:prstGeom>
          <a:noFill/>
        </p:spPr>
        <p:txBody>
          <a:bodyPr vert="vert270" wrap="none" rtlCol="0">
            <a:spAutoFit/>
          </a:bodyPr>
          <a:lstStyle/>
          <a:p>
            <a:r>
              <a:rPr lang="en-US" sz="700" dirty="0" smtClean="0"/>
              <a:t>Typical Emergency </a:t>
            </a:r>
          </a:p>
          <a:p>
            <a:pPr algn="ctr"/>
            <a:r>
              <a:rPr lang="en-US" sz="700" dirty="0" smtClean="0"/>
              <a:t>Power Duct</a:t>
            </a:r>
            <a:endParaRPr lang="en-US" sz="700" dirty="0"/>
          </a:p>
        </p:txBody>
      </p:sp>
      <p:cxnSp>
        <p:nvCxnSpPr>
          <p:cNvPr id="40" name="Straight Arrow Connector 39"/>
          <p:cNvCxnSpPr/>
          <p:nvPr/>
        </p:nvCxnSpPr>
        <p:spPr>
          <a:xfrm>
            <a:off x="4034051" y="1883500"/>
            <a:ext cx="52885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485604" y="2518584"/>
            <a:ext cx="292388" cy="696666"/>
          </a:xfrm>
          <a:prstGeom prst="rect">
            <a:avLst/>
          </a:prstGeom>
          <a:noFill/>
        </p:spPr>
        <p:txBody>
          <a:bodyPr vert="vert" wrap="none" rtlCol="0">
            <a:spAutoFit/>
          </a:bodyPr>
          <a:lstStyle/>
          <a:p>
            <a:pPr algn="ctr"/>
            <a:r>
              <a:rPr lang="en-US" sz="700" dirty="0" smtClean="0"/>
              <a:t>Alt Comm Duct</a:t>
            </a:r>
            <a:endParaRPr lang="en-US" sz="700" dirty="0"/>
          </a:p>
        </p:txBody>
      </p:sp>
      <p:sp>
        <p:nvSpPr>
          <p:cNvPr id="44" name="TextBox 43"/>
          <p:cNvSpPr txBox="1"/>
          <p:nvPr/>
        </p:nvSpPr>
        <p:spPr>
          <a:xfrm>
            <a:off x="4656889" y="2592597"/>
            <a:ext cx="400110" cy="598882"/>
          </a:xfrm>
          <a:prstGeom prst="rect">
            <a:avLst/>
          </a:prstGeom>
          <a:noFill/>
        </p:spPr>
        <p:txBody>
          <a:bodyPr vert="vert" wrap="none" rtlCol="0">
            <a:spAutoFit/>
          </a:bodyPr>
          <a:lstStyle/>
          <a:p>
            <a:pPr algn="ctr"/>
            <a:r>
              <a:rPr lang="en-US" sz="700" dirty="0" smtClean="0"/>
              <a:t>Typical</a:t>
            </a:r>
          </a:p>
          <a:p>
            <a:r>
              <a:rPr lang="en-US" sz="700" dirty="0" smtClean="0"/>
              <a:t>Comm</a:t>
            </a:r>
            <a:r>
              <a:rPr lang="en-US" sz="700" dirty="0"/>
              <a:t> </a:t>
            </a:r>
            <a:r>
              <a:rPr lang="en-US" sz="700" dirty="0" smtClean="0"/>
              <a:t>Duct</a:t>
            </a:r>
            <a:endParaRPr lang="en-US" sz="700" dirty="0"/>
          </a:p>
        </p:txBody>
      </p:sp>
      <p:sp>
        <p:nvSpPr>
          <p:cNvPr id="45" name="TextBox 44"/>
          <p:cNvSpPr txBox="1"/>
          <p:nvPr/>
        </p:nvSpPr>
        <p:spPr>
          <a:xfrm>
            <a:off x="4058751" y="3702975"/>
            <a:ext cx="307777" cy="626133"/>
          </a:xfrm>
          <a:prstGeom prst="rect">
            <a:avLst/>
          </a:prstGeom>
          <a:noFill/>
        </p:spPr>
        <p:txBody>
          <a:bodyPr vert="vert270" wrap="none" rtlCol="0">
            <a:spAutoFit/>
          </a:bodyPr>
          <a:lstStyle/>
          <a:p>
            <a:r>
              <a:rPr lang="en-US" sz="800" dirty="0" smtClean="0"/>
              <a:t>Center Line</a:t>
            </a:r>
            <a:endParaRPr lang="en-US" sz="800" dirty="0"/>
          </a:p>
        </p:txBody>
      </p:sp>
      <p:sp>
        <p:nvSpPr>
          <p:cNvPr id="46" name="TextBox 45"/>
          <p:cNvSpPr txBox="1"/>
          <p:nvPr/>
        </p:nvSpPr>
        <p:spPr>
          <a:xfrm>
            <a:off x="4122787" y="4807388"/>
            <a:ext cx="351378" cy="230832"/>
          </a:xfrm>
          <a:prstGeom prst="rect">
            <a:avLst/>
          </a:prstGeom>
          <a:noFill/>
        </p:spPr>
        <p:txBody>
          <a:bodyPr wrap="none" rtlCol="0">
            <a:spAutoFit/>
          </a:bodyPr>
          <a:lstStyle/>
          <a:p>
            <a:r>
              <a:rPr lang="en-US" sz="900" dirty="0" smtClean="0"/>
              <a:t>72”</a:t>
            </a:r>
            <a:endParaRPr lang="en-US" sz="900" dirty="0"/>
          </a:p>
        </p:txBody>
      </p:sp>
      <p:cxnSp>
        <p:nvCxnSpPr>
          <p:cNvPr id="47" name="Straight Arrow Connector 46"/>
          <p:cNvCxnSpPr/>
          <p:nvPr/>
        </p:nvCxnSpPr>
        <p:spPr>
          <a:xfrm>
            <a:off x="2885915" y="3776307"/>
            <a:ext cx="32124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185866" y="1676400"/>
            <a:ext cx="276038" cy="215444"/>
          </a:xfrm>
          <a:prstGeom prst="rect">
            <a:avLst/>
          </a:prstGeom>
          <a:noFill/>
        </p:spPr>
        <p:txBody>
          <a:bodyPr wrap="none" rtlCol="0">
            <a:spAutoFit/>
          </a:bodyPr>
          <a:lstStyle/>
          <a:p>
            <a:r>
              <a:rPr lang="en-US" sz="800" dirty="0" smtClean="0"/>
              <a:t>7”</a:t>
            </a:r>
            <a:endParaRPr lang="en-US" sz="800" dirty="0"/>
          </a:p>
        </p:txBody>
      </p:sp>
      <p:sp>
        <p:nvSpPr>
          <p:cNvPr id="49" name="TextBox 48"/>
          <p:cNvSpPr txBox="1"/>
          <p:nvPr/>
        </p:nvSpPr>
        <p:spPr>
          <a:xfrm>
            <a:off x="2801945" y="3827098"/>
            <a:ext cx="511679" cy="230832"/>
          </a:xfrm>
          <a:prstGeom prst="rect">
            <a:avLst/>
          </a:prstGeom>
          <a:noFill/>
        </p:spPr>
        <p:txBody>
          <a:bodyPr wrap="none" rtlCol="0">
            <a:spAutoFit/>
          </a:bodyPr>
          <a:lstStyle/>
          <a:p>
            <a:r>
              <a:rPr lang="en-US" sz="900" dirty="0" smtClean="0"/>
              <a:t>3.125”</a:t>
            </a:r>
            <a:endParaRPr lang="en-US" sz="900" dirty="0"/>
          </a:p>
        </p:txBody>
      </p:sp>
      <p:sp>
        <p:nvSpPr>
          <p:cNvPr id="50" name="TextBox 49"/>
          <p:cNvSpPr txBox="1"/>
          <p:nvPr/>
        </p:nvSpPr>
        <p:spPr>
          <a:xfrm>
            <a:off x="4691347" y="3881518"/>
            <a:ext cx="420308" cy="215444"/>
          </a:xfrm>
          <a:prstGeom prst="rect">
            <a:avLst/>
          </a:prstGeom>
          <a:noFill/>
        </p:spPr>
        <p:txBody>
          <a:bodyPr wrap="none" rtlCol="0">
            <a:spAutoFit/>
          </a:bodyPr>
          <a:lstStyle/>
          <a:p>
            <a:r>
              <a:rPr lang="en-US" sz="800" dirty="0" smtClean="0"/>
              <a:t>6.25”</a:t>
            </a:r>
            <a:endParaRPr lang="en-US" sz="800" dirty="0"/>
          </a:p>
        </p:txBody>
      </p:sp>
      <p:sp>
        <p:nvSpPr>
          <p:cNvPr id="51" name="TextBox 50"/>
          <p:cNvSpPr txBox="1"/>
          <p:nvPr/>
        </p:nvSpPr>
        <p:spPr>
          <a:xfrm>
            <a:off x="5375958" y="3851577"/>
            <a:ext cx="511679" cy="230832"/>
          </a:xfrm>
          <a:prstGeom prst="rect">
            <a:avLst/>
          </a:prstGeom>
          <a:noFill/>
        </p:spPr>
        <p:txBody>
          <a:bodyPr wrap="none" rtlCol="0">
            <a:spAutoFit/>
          </a:bodyPr>
          <a:lstStyle/>
          <a:p>
            <a:r>
              <a:rPr lang="en-US" sz="900" dirty="0" smtClean="0"/>
              <a:t>3.125”</a:t>
            </a:r>
            <a:endParaRPr lang="en-US" sz="900" dirty="0"/>
          </a:p>
        </p:txBody>
      </p:sp>
      <p:sp>
        <p:nvSpPr>
          <p:cNvPr id="52" name="TextBox 51"/>
          <p:cNvSpPr txBox="1"/>
          <p:nvPr/>
        </p:nvSpPr>
        <p:spPr>
          <a:xfrm>
            <a:off x="3515091" y="3844657"/>
            <a:ext cx="420308" cy="215444"/>
          </a:xfrm>
          <a:prstGeom prst="rect">
            <a:avLst/>
          </a:prstGeom>
          <a:noFill/>
        </p:spPr>
        <p:txBody>
          <a:bodyPr wrap="none" rtlCol="0">
            <a:spAutoFit/>
          </a:bodyPr>
          <a:lstStyle/>
          <a:p>
            <a:r>
              <a:rPr lang="en-US" sz="800" dirty="0" smtClean="0"/>
              <a:t>6.25”</a:t>
            </a:r>
            <a:endParaRPr lang="en-US" sz="800" dirty="0"/>
          </a:p>
        </p:txBody>
      </p:sp>
      <p:sp>
        <p:nvSpPr>
          <p:cNvPr id="53" name="TextBox 52"/>
          <p:cNvSpPr txBox="1"/>
          <p:nvPr/>
        </p:nvSpPr>
        <p:spPr>
          <a:xfrm>
            <a:off x="944095" y="5320951"/>
            <a:ext cx="3333926" cy="1015663"/>
          </a:xfrm>
          <a:prstGeom prst="rect">
            <a:avLst/>
          </a:prstGeom>
          <a:noFill/>
        </p:spPr>
        <p:txBody>
          <a:bodyPr wrap="none" rtlCol="0">
            <a:spAutoFit/>
          </a:bodyPr>
          <a:lstStyle/>
          <a:p>
            <a:r>
              <a:rPr lang="en-US" sz="1200" dirty="0" smtClean="0"/>
              <a:t>Faregate Cabinet Width:		11”</a:t>
            </a:r>
          </a:p>
          <a:p>
            <a:r>
              <a:rPr lang="en-US" sz="1200" dirty="0" smtClean="0"/>
              <a:t>ADA Faregate Cabinet Width 	11”</a:t>
            </a:r>
          </a:p>
          <a:p>
            <a:r>
              <a:rPr lang="en-US" sz="1200" dirty="0" smtClean="0"/>
              <a:t>Faregate Height 		39.5”</a:t>
            </a:r>
          </a:p>
          <a:p>
            <a:r>
              <a:rPr lang="en-US" sz="1200" dirty="0" smtClean="0"/>
              <a:t>Standard Aisle 		21” </a:t>
            </a:r>
          </a:p>
          <a:p>
            <a:r>
              <a:rPr lang="en-US" sz="1200" dirty="0" smtClean="0"/>
              <a:t>ADA Aisle			36”</a:t>
            </a:r>
            <a:endParaRPr lang="en-US" sz="1200" dirty="0"/>
          </a:p>
        </p:txBody>
      </p:sp>
      <p:sp>
        <p:nvSpPr>
          <p:cNvPr id="54" name="TextBox 53"/>
          <p:cNvSpPr txBox="1"/>
          <p:nvPr/>
        </p:nvSpPr>
        <p:spPr>
          <a:xfrm>
            <a:off x="931652" y="6460777"/>
            <a:ext cx="1577676" cy="261610"/>
          </a:xfrm>
          <a:prstGeom prst="rect">
            <a:avLst/>
          </a:prstGeom>
          <a:noFill/>
        </p:spPr>
        <p:txBody>
          <a:bodyPr wrap="none" rtlCol="0">
            <a:spAutoFit/>
          </a:bodyPr>
          <a:lstStyle/>
          <a:p>
            <a:r>
              <a:rPr lang="en-US" sz="1100" i="1" dirty="0" smtClean="0"/>
              <a:t>* Aisle size may vary </a:t>
            </a:r>
            <a:endParaRPr lang="en-US" sz="1100" i="1" dirty="0"/>
          </a:p>
        </p:txBody>
      </p:sp>
    </p:spTree>
    <p:extLst>
      <p:ext uri="{BB962C8B-B14F-4D97-AF65-F5344CB8AC3E}">
        <p14:creationId xmlns:p14="http://schemas.microsoft.com/office/powerpoint/2010/main" val="996086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B4E9B-9876-45F9-A07D-79ED7DF52320}" type="slidenum">
              <a:rPr lang="en-US" smtClean="0"/>
              <a:pPr>
                <a:defRPr/>
              </a:pPr>
              <a:t>28</a:t>
            </a:fld>
            <a:endParaRPr lang="en-US" dirty="0"/>
          </a:p>
        </p:txBody>
      </p:sp>
      <p:sp>
        <p:nvSpPr>
          <p:cNvPr id="5" name="Title 1"/>
          <p:cNvSpPr txBox="1">
            <a:spLocks/>
          </p:cNvSpPr>
          <p:nvPr/>
        </p:nvSpPr>
        <p:spPr>
          <a:xfrm>
            <a:off x="1134035" y="4481"/>
            <a:ext cx="8009965" cy="12953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Tahoma" pitchFamily="34" charset="0"/>
                <a:cs typeface="Tahoma" pitchFamily="34" charset="0"/>
              </a:rPr>
              <a:t>EXISTING CONDITIONS </a:t>
            </a:r>
            <a:endParaRPr lang="en-US" sz="2800" dirty="0"/>
          </a:p>
        </p:txBody>
      </p:sp>
      <p:pic>
        <p:nvPicPr>
          <p:cNvPr id="8" name="Picture 7" descr="Concrete.jpg"/>
          <p:cNvPicPr>
            <a:picLocks noChangeAspect="1"/>
          </p:cNvPicPr>
          <p:nvPr/>
        </p:nvPicPr>
        <p:blipFill>
          <a:blip r:embed="rId2" cstate="print"/>
          <a:stretch>
            <a:fillRect/>
          </a:stretch>
        </p:blipFill>
        <p:spPr>
          <a:xfrm>
            <a:off x="685800" y="1579117"/>
            <a:ext cx="1872107" cy="2497390"/>
          </a:xfrm>
          <a:prstGeom prst="rect">
            <a:avLst/>
          </a:prstGeom>
        </p:spPr>
      </p:pic>
      <p:pic>
        <p:nvPicPr>
          <p:cNvPr id="9" name="Picture 8" descr="B10-MZ033-Wheaton-General clean up and moped the floor of work area-6-091416.jpg"/>
          <p:cNvPicPr>
            <a:picLocks noChangeAspect="1"/>
          </p:cNvPicPr>
          <p:nvPr/>
        </p:nvPicPr>
        <p:blipFill>
          <a:blip r:embed="rId3" cstate="print"/>
          <a:stretch>
            <a:fillRect/>
          </a:stretch>
        </p:blipFill>
        <p:spPr>
          <a:xfrm>
            <a:off x="3962400" y="1788829"/>
            <a:ext cx="3478353" cy="1956573"/>
          </a:xfrm>
          <a:prstGeom prst="rect">
            <a:avLst/>
          </a:prstGeom>
        </p:spPr>
      </p:pic>
      <p:sp>
        <p:nvSpPr>
          <p:cNvPr id="11" name="Text Placeholder 2"/>
          <p:cNvSpPr txBox="1">
            <a:spLocks/>
          </p:cNvSpPr>
          <p:nvPr/>
        </p:nvSpPr>
        <p:spPr bwMode="auto">
          <a:xfrm>
            <a:off x="5016359" y="3746113"/>
            <a:ext cx="3478353" cy="6607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9" tIns="45714" rIns="91429" bIns="45714" numCol="1" anchor="b" anchorCtr="0" compatLnSpc="1">
            <a:prstTxWarp prst="textNoShape">
              <a:avLst/>
            </a:prstTxWarp>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rgbClr val="FFFFFF"/>
                </a:solidFill>
                <a:effectLst/>
                <a:uLnTx/>
                <a:uFillTx/>
                <a:latin typeface="Tahoma"/>
                <a:ea typeface="+mn-ea"/>
                <a:cs typeface="Tahoma"/>
              </a:rPr>
              <a:t>Covering</a:t>
            </a:r>
            <a:r>
              <a:rPr kumimoji="0" lang="en-US" sz="2000" b="0" i="0" u="none" strike="noStrike" kern="1200" cap="none" spc="0" normalizeH="0" noProof="0" dirty="0" smtClean="0">
                <a:ln>
                  <a:noFill/>
                </a:ln>
                <a:solidFill>
                  <a:srgbClr val="FFFFFF"/>
                </a:solidFill>
                <a:effectLst/>
                <a:uLnTx/>
                <a:uFillTx/>
                <a:latin typeface="Tahoma"/>
                <a:ea typeface="+mn-ea"/>
                <a:cs typeface="Tahoma"/>
              </a:rPr>
              <a:t> with 3/4” fire-rated plywood base board</a:t>
            </a:r>
            <a:endParaRPr kumimoji="0" lang="en-US" sz="2000" b="0" i="0" u="none" strike="noStrike" kern="1200" cap="none" spc="0" normalizeH="0" baseline="0" noProof="0" dirty="0">
              <a:ln>
                <a:noFill/>
              </a:ln>
              <a:solidFill>
                <a:srgbClr val="FFFFFF"/>
              </a:solidFill>
              <a:effectLst/>
              <a:uLnTx/>
              <a:uFillTx/>
              <a:latin typeface="Tahoma"/>
              <a:ea typeface="+mn-ea"/>
              <a:cs typeface="Tahoma"/>
            </a:endParaRPr>
          </a:p>
        </p:txBody>
      </p:sp>
      <p:sp>
        <p:nvSpPr>
          <p:cNvPr id="12" name="Text Placeholder 2"/>
          <p:cNvSpPr txBox="1">
            <a:spLocks/>
          </p:cNvSpPr>
          <p:nvPr/>
        </p:nvSpPr>
        <p:spPr bwMode="auto">
          <a:xfrm>
            <a:off x="4300093" y="5257801"/>
            <a:ext cx="3624707"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9" tIns="45714" rIns="91429" bIns="45714" numCol="1" anchor="b" anchorCtr="0" compatLnSpc="1">
            <a:prstTxWarp prst="textNoShape">
              <a:avLst/>
            </a:prstTxWarp>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defRPr/>
            </a:pPr>
            <a:r>
              <a:rPr lang="en-US" sz="2000" dirty="0" smtClean="0">
                <a:solidFill>
                  <a:srgbClr val="FFFFFF"/>
                </a:solidFill>
                <a:latin typeface="Tahoma"/>
                <a:cs typeface="Tahoma"/>
              </a:rPr>
              <a:t>Finished up with tiling of handhole/junction box cover</a:t>
            </a:r>
            <a:endParaRPr kumimoji="0" lang="en-US" sz="2000" b="0" i="0" u="none" strike="noStrike" kern="1200" cap="none" spc="0" normalizeH="0" baseline="0" noProof="0" dirty="0">
              <a:ln>
                <a:noFill/>
              </a:ln>
              <a:solidFill>
                <a:srgbClr val="FFFFFF"/>
              </a:solidFill>
              <a:effectLst/>
              <a:uLnTx/>
              <a:uFillTx/>
              <a:latin typeface="Tahoma"/>
              <a:ea typeface="+mn-ea"/>
              <a:cs typeface="Tahoma"/>
            </a:endParaRPr>
          </a:p>
        </p:txBody>
      </p:sp>
      <p:pic>
        <p:nvPicPr>
          <p:cNvPr id="13" name="Picture 12" descr="C:\Users\wkam\Documents\WMATA\Assesment of Existing faregate\Farragut-North-03-16-2015_attachments\Farragut-North-03-16-2015-022.JPG"/>
          <p:cNvPicPr/>
          <p:nvPr/>
        </p:nvPicPr>
        <p:blipFill>
          <a:blip r:embed="rId4" cstate="print"/>
          <a:srcRect/>
          <a:stretch>
            <a:fillRect/>
          </a:stretch>
        </p:blipFill>
        <p:spPr bwMode="auto">
          <a:xfrm>
            <a:off x="609600" y="4234351"/>
            <a:ext cx="3581400" cy="2477709"/>
          </a:xfrm>
          <a:prstGeom prst="rect">
            <a:avLst/>
          </a:prstGeom>
          <a:noFill/>
          <a:ln w="9525">
            <a:noFill/>
            <a:miter lim="800000"/>
            <a:headEnd/>
            <a:tailEnd/>
          </a:ln>
        </p:spPr>
      </p:pic>
      <p:pic>
        <p:nvPicPr>
          <p:cNvPr id="14" name="Picture 13" descr="C:\Users\wkam\Documents\WMATA\Assesment of Existing faregate\NomaN\NoMa-South-and-North-014.JPG"/>
          <p:cNvPicPr/>
          <p:nvPr/>
        </p:nvPicPr>
        <p:blipFill>
          <a:blip r:embed="rId5" cstate="print"/>
          <a:srcRect/>
          <a:stretch>
            <a:fillRect/>
          </a:stretch>
        </p:blipFill>
        <p:spPr bwMode="auto">
          <a:xfrm>
            <a:off x="4800600" y="4406902"/>
            <a:ext cx="2667000" cy="2070098"/>
          </a:xfrm>
          <a:prstGeom prst="rect">
            <a:avLst/>
          </a:prstGeom>
          <a:noFill/>
          <a:ln w="9525">
            <a:noFill/>
            <a:miter lim="800000"/>
            <a:headEnd/>
            <a:tailEnd/>
          </a:ln>
        </p:spPr>
      </p:pic>
    </p:spTree>
    <p:extLst>
      <p:ext uri="{BB962C8B-B14F-4D97-AF65-F5344CB8AC3E}">
        <p14:creationId xmlns:p14="http://schemas.microsoft.com/office/powerpoint/2010/main" val="3699408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B4E9B-9876-45F9-A07D-79ED7DF52320}" type="slidenum">
              <a:rPr lang="en-US" smtClean="0"/>
              <a:pPr>
                <a:defRPr/>
              </a:pPr>
              <a:t>29</a:t>
            </a:fld>
            <a:endParaRPr lang="en-US" dirty="0"/>
          </a:p>
        </p:txBody>
      </p:sp>
      <p:sp>
        <p:nvSpPr>
          <p:cNvPr id="7" name="Content Placeholder 2"/>
          <p:cNvSpPr txBox="1">
            <a:spLocks/>
          </p:cNvSpPr>
          <p:nvPr/>
        </p:nvSpPr>
        <p:spPr>
          <a:xfrm>
            <a:off x="304800" y="1752600"/>
            <a:ext cx="8458200" cy="45259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fontAlgn="auto">
              <a:spcAft>
                <a:spcPts val="0"/>
              </a:spcAft>
              <a:buFont typeface="Arial" pitchFamily="34" charset="0"/>
              <a:buNone/>
            </a:pPr>
            <a:r>
              <a:rPr lang="en-US" sz="2400" b="1" dirty="0" smtClean="0">
                <a:latin typeface="Tahoma"/>
                <a:cs typeface="Tahoma"/>
              </a:rPr>
              <a:t>WMATA Responsibility </a:t>
            </a:r>
          </a:p>
          <a:p>
            <a:pPr lvl="2" fontAlgn="auto">
              <a:spcAft>
                <a:spcPts val="0"/>
              </a:spcAft>
            </a:pPr>
            <a:r>
              <a:rPr lang="en-US" sz="2000" dirty="0" smtClean="0">
                <a:latin typeface="Tahoma"/>
                <a:cs typeface="Tahoma"/>
              </a:rPr>
              <a:t>Comm switch and connectivity to MetroNet backbone</a:t>
            </a:r>
          </a:p>
          <a:p>
            <a:pPr lvl="2" fontAlgn="auto">
              <a:spcAft>
                <a:spcPts val="0"/>
              </a:spcAft>
            </a:pPr>
            <a:r>
              <a:rPr lang="en-US" sz="2000" dirty="0" smtClean="0">
                <a:latin typeface="Tahoma"/>
                <a:cs typeface="Tahoma"/>
              </a:rPr>
              <a:t>Single CAT </a:t>
            </a:r>
            <a:r>
              <a:rPr lang="en-US" sz="2000" smtClean="0">
                <a:latin typeface="Tahoma"/>
                <a:cs typeface="Tahoma"/>
              </a:rPr>
              <a:t>6 Cable </a:t>
            </a:r>
            <a:r>
              <a:rPr lang="en-US" sz="2000" dirty="0" smtClean="0">
                <a:latin typeface="Tahoma"/>
                <a:cs typeface="Tahoma"/>
              </a:rPr>
              <a:t>to kiosk terminated at patch panel and faregate cabinet  </a:t>
            </a:r>
          </a:p>
          <a:p>
            <a:pPr lvl="2" fontAlgn="auto">
              <a:spcAft>
                <a:spcPts val="0"/>
              </a:spcAft>
            </a:pPr>
            <a:r>
              <a:rPr lang="en-US" sz="2000" dirty="0" smtClean="0">
                <a:latin typeface="Tahoma"/>
                <a:cs typeface="Tahoma"/>
              </a:rPr>
              <a:t>Power and communications raceway to faregate cabinet</a:t>
            </a:r>
          </a:p>
          <a:p>
            <a:pPr lvl="2" fontAlgn="auto">
              <a:spcAft>
                <a:spcPts val="0"/>
              </a:spcAft>
            </a:pPr>
            <a:r>
              <a:rPr lang="en-US" sz="2000" dirty="0" smtClean="0">
                <a:latin typeface="Tahoma"/>
                <a:cs typeface="Tahoma"/>
              </a:rPr>
              <a:t>Site access for up 3 mezzanines per from 11:00 pm to 5</a:t>
            </a:r>
            <a:r>
              <a:rPr lang="en-US" sz="2000" dirty="0" smtClean="0">
                <a:latin typeface="Tahoma"/>
                <a:cs typeface="Tahoma"/>
                <a:sym typeface="Wingdings" panose="05000000000000000000" pitchFamily="2" charset="2"/>
              </a:rPr>
              <a:t>:00 am (tasks that impact egress may not begin until station closure)</a:t>
            </a:r>
          </a:p>
          <a:p>
            <a:pPr lvl="2" fontAlgn="auto">
              <a:spcAft>
                <a:spcPts val="0"/>
              </a:spcAft>
            </a:pPr>
            <a:r>
              <a:rPr lang="en-US" sz="2000" dirty="0" smtClean="0">
                <a:latin typeface="Tahoma"/>
                <a:cs typeface="Tahoma"/>
                <a:sym typeface="Wingdings" panose="05000000000000000000" pitchFamily="2" charset="2"/>
              </a:rPr>
              <a:t>Tile repair</a:t>
            </a:r>
            <a:endParaRPr lang="en-US" sz="2000" dirty="0" smtClean="0">
              <a:latin typeface="Tahoma"/>
              <a:cs typeface="Tahoma"/>
            </a:endParaRPr>
          </a:p>
          <a:p>
            <a:pPr marL="457200" lvl="1" indent="0" fontAlgn="auto">
              <a:spcAft>
                <a:spcPts val="0"/>
              </a:spcAft>
              <a:buNone/>
            </a:pPr>
            <a:r>
              <a:rPr lang="en-US" sz="2400" b="1" dirty="0" smtClean="0">
                <a:latin typeface="Tahoma"/>
                <a:cs typeface="Tahoma"/>
              </a:rPr>
              <a:t>Contractor Responsibility </a:t>
            </a:r>
          </a:p>
          <a:p>
            <a:pPr lvl="2" fontAlgn="auto">
              <a:spcAft>
                <a:spcPts val="0"/>
              </a:spcAft>
            </a:pPr>
            <a:r>
              <a:rPr lang="en-US" sz="2000" dirty="0" smtClean="0">
                <a:latin typeface="Tahoma"/>
                <a:cs typeface="Tahoma"/>
              </a:rPr>
              <a:t>Storage and delivery of faregates</a:t>
            </a:r>
          </a:p>
          <a:p>
            <a:pPr lvl="2" fontAlgn="auto">
              <a:spcAft>
                <a:spcPts val="0"/>
              </a:spcAft>
            </a:pPr>
            <a:r>
              <a:rPr lang="en-US" sz="2000" dirty="0" smtClean="0">
                <a:latin typeface="Tahoma"/>
                <a:cs typeface="Tahoma"/>
              </a:rPr>
              <a:t>Removal and temporary storage of existing faregates</a:t>
            </a:r>
          </a:p>
          <a:p>
            <a:pPr lvl="2" fontAlgn="auto">
              <a:spcAft>
                <a:spcPts val="0"/>
              </a:spcAft>
            </a:pPr>
            <a:r>
              <a:rPr lang="en-US" sz="2000" dirty="0" smtClean="0">
                <a:latin typeface="Tahoma"/>
                <a:cs typeface="Tahoma"/>
              </a:rPr>
              <a:t>Installation of faregates and supporting equipment including anchoring equipment, connecting to power, and  connecting to emergency system</a:t>
            </a:r>
          </a:p>
          <a:p>
            <a:pPr lvl="2" fontAlgn="auto">
              <a:spcAft>
                <a:spcPts val="0"/>
              </a:spcAft>
            </a:pPr>
            <a:r>
              <a:rPr lang="en-US" sz="2000" dirty="0" smtClean="0">
                <a:latin typeface="Tahoma"/>
                <a:cs typeface="Tahoma"/>
              </a:rPr>
              <a:t>Modifications to faregate power, if needed, including: repositioning of electrical receptacles, replacement of electrical receptacles, pulling electrical wire from kiosk to faregate </a:t>
            </a:r>
          </a:p>
          <a:p>
            <a:pPr lvl="2" fontAlgn="auto">
              <a:spcAft>
                <a:spcPts val="0"/>
              </a:spcAft>
            </a:pPr>
            <a:r>
              <a:rPr lang="en-US" sz="2000" dirty="0" smtClean="0">
                <a:latin typeface="Tahoma"/>
                <a:cs typeface="Tahoma"/>
              </a:rPr>
              <a:t>Modifications to communication cables inside faregate</a:t>
            </a:r>
          </a:p>
          <a:p>
            <a:pPr lvl="2" fontAlgn="auto">
              <a:spcAft>
                <a:spcPts val="0"/>
              </a:spcAft>
            </a:pPr>
            <a:r>
              <a:rPr lang="en-US" sz="2000" dirty="0" smtClean="0">
                <a:latin typeface="Tahoma"/>
                <a:cs typeface="Tahoma"/>
              </a:rPr>
              <a:t>Restoration of worksite for revenue service </a:t>
            </a:r>
          </a:p>
          <a:p>
            <a:pPr lvl="2" fontAlgn="auto">
              <a:spcAft>
                <a:spcPts val="0"/>
              </a:spcAft>
            </a:pPr>
            <a:endParaRPr lang="en-US" sz="2000" dirty="0">
              <a:latin typeface="Tahoma"/>
              <a:cs typeface="Tahoma"/>
            </a:endParaRPr>
          </a:p>
          <a:p>
            <a:pPr lvl="2" fontAlgn="auto">
              <a:spcAft>
                <a:spcPts val="0"/>
              </a:spcAft>
            </a:pPr>
            <a:endParaRPr lang="en-US" sz="2000" dirty="0">
              <a:latin typeface="Tahoma"/>
              <a:cs typeface="Tahoma"/>
            </a:endParaRPr>
          </a:p>
        </p:txBody>
      </p:sp>
      <p:sp>
        <p:nvSpPr>
          <p:cNvPr id="5" name="Title 1"/>
          <p:cNvSpPr txBox="1">
            <a:spLocks/>
          </p:cNvSpPr>
          <p:nvPr/>
        </p:nvSpPr>
        <p:spPr>
          <a:xfrm>
            <a:off x="1134035" y="4481"/>
            <a:ext cx="8009965" cy="12953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Tahoma" pitchFamily="34" charset="0"/>
                <a:cs typeface="Tahoma" pitchFamily="34" charset="0"/>
              </a:rPr>
              <a:t>DEPLOYMENT DEMARCATION OF RESPONSIBILITY  </a:t>
            </a:r>
            <a:endParaRPr lang="en-US" sz="2800" dirty="0"/>
          </a:p>
        </p:txBody>
      </p:sp>
    </p:spTree>
    <p:extLst>
      <p:ext uri="{BB962C8B-B14F-4D97-AF65-F5344CB8AC3E}">
        <p14:creationId xmlns:p14="http://schemas.microsoft.com/office/powerpoint/2010/main" val="3929727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035" y="4481"/>
            <a:ext cx="8009965" cy="1295399"/>
          </a:xfrm>
        </p:spPr>
        <p:txBody>
          <a:bodyPr>
            <a:normAutofit/>
          </a:bodyPr>
          <a:lstStyle/>
          <a:p>
            <a:pPr algn="l"/>
            <a:r>
              <a:rPr lang="en-US" sz="2800" b="1" dirty="0" smtClean="0">
                <a:solidFill>
                  <a:schemeClr val="bg1"/>
                </a:solidFill>
                <a:latin typeface="Tahoma" pitchFamily="34" charset="0"/>
                <a:ea typeface="Tahoma" pitchFamily="34" charset="0"/>
                <a:cs typeface="Tahoma" pitchFamily="34" charset="0"/>
              </a:rPr>
              <a:t>AGENDA </a:t>
            </a:r>
            <a:endParaRPr lang="en-US" sz="2800" b="1" dirty="0">
              <a:solidFill>
                <a:schemeClr val="bg1"/>
              </a:solidFill>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6ACC13B6-0925-4B52-9CA6-754CE2AFDB35}" type="slidenum">
              <a:rPr lang="en-US" smtClean="0"/>
              <a:pPr>
                <a:defRPr/>
              </a:pPr>
              <a:t>3</a:t>
            </a:fld>
            <a:endParaRPr lang="en-US" dirty="0"/>
          </a:p>
        </p:txBody>
      </p:sp>
      <p:sp>
        <p:nvSpPr>
          <p:cNvPr id="8" name="Content Placeholder 2"/>
          <p:cNvSpPr>
            <a:spLocks noGrp="1"/>
          </p:cNvSpPr>
          <p:nvPr>
            <p:ph idx="1"/>
          </p:nvPr>
        </p:nvSpPr>
        <p:spPr>
          <a:xfrm>
            <a:off x="685800" y="1600200"/>
            <a:ext cx="8229600" cy="4572000"/>
          </a:xfrm>
        </p:spPr>
        <p:txBody>
          <a:bodyPr>
            <a:normAutofit fontScale="70000" lnSpcReduction="20000"/>
          </a:bodyPr>
          <a:lstStyle/>
          <a:p>
            <a:pPr lvl="0"/>
            <a:r>
              <a:rPr lang="en-US" sz="2400" dirty="0" smtClean="0">
                <a:latin typeface="Tahoma" panose="020B0604030504040204" pitchFamily="34" charset="0"/>
                <a:ea typeface="Tahoma" panose="020B0604030504040204" pitchFamily="34" charset="0"/>
                <a:cs typeface="Tahoma" panose="020B0604030504040204" pitchFamily="34" charset="0"/>
              </a:rPr>
              <a:t>Safety Contact</a:t>
            </a:r>
          </a:p>
          <a:p>
            <a:pPr lvl="0"/>
            <a:r>
              <a:rPr lang="en-US" sz="2400" dirty="0" smtClean="0">
                <a:latin typeface="Tahoma" panose="020B0604030504040204" pitchFamily="34" charset="0"/>
                <a:ea typeface="Tahoma" panose="020B0604030504040204" pitchFamily="34" charset="0"/>
                <a:cs typeface="Tahoma" panose="020B0604030504040204" pitchFamily="34" charset="0"/>
              </a:rPr>
              <a:t>Introductions</a:t>
            </a:r>
          </a:p>
          <a:p>
            <a:pPr lvl="0"/>
            <a:r>
              <a:rPr lang="en-US" sz="2400" dirty="0" smtClean="0">
                <a:latin typeface="Tahoma" panose="020B0604030504040204" pitchFamily="34" charset="0"/>
                <a:ea typeface="Tahoma" panose="020B0604030504040204" pitchFamily="34" charset="0"/>
                <a:cs typeface="Tahoma" panose="020B0604030504040204" pitchFamily="34" charset="0"/>
              </a:rPr>
              <a:t>Objectives </a:t>
            </a:r>
            <a:endParaRPr lang="en-US" sz="2400" dirty="0">
              <a:latin typeface="Tahoma" panose="020B0604030504040204" pitchFamily="34" charset="0"/>
              <a:ea typeface="Tahoma" panose="020B0604030504040204" pitchFamily="34" charset="0"/>
              <a:cs typeface="Tahoma" panose="020B0604030504040204" pitchFamily="34" charset="0"/>
            </a:endParaRPr>
          </a:p>
          <a:p>
            <a:pPr lvl="0"/>
            <a:r>
              <a:rPr lang="en-US" sz="2400" dirty="0" smtClean="0">
                <a:latin typeface="Tahoma" panose="020B0604030504040204" pitchFamily="34" charset="0"/>
                <a:ea typeface="Tahoma" panose="020B0604030504040204" pitchFamily="34" charset="0"/>
                <a:cs typeface="Tahoma" panose="020B0604030504040204" pitchFamily="34" charset="0"/>
              </a:rPr>
              <a:t>Solicitation Structure </a:t>
            </a:r>
            <a:endParaRPr lang="en-US" sz="2400" dirty="0">
              <a:latin typeface="Tahoma" panose="020B0604030504040204" pitchFamily="34" charset="0"/>
              <a:ea typeface="Tahoma" panose="020B0604030504040204" pitchFamily="34" charset="0"/>
              <a:cs typeface="Tahoma" panose="020B0604030504040204" pitchFamily="34" charset="0"/>
            </a:endParaRPr>
          </a:p>
          <a:p>
            <a:pPr lvl="0"/>
            <a:r>
              <a:rPr lang="en-US" sz="2400" dirty="0" smtClean="0">
                <a:latin typeface="Tahoma" panose="020B0604030504040204" pitchFamily="34" charset="0"/>
                <a:ea typeface="Tahoma" panose="020B0604030504040204" pitchFamily="34" charset="0"/>
                <a:cs typeface="Tahoma" panose="020B0604030504040204" pitchFamily="34" charset="0"/>
              </a:rPr>
              <a:t>DBE and Insurance Requirements </a:t>
            </a:r>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Period of Performance, Liquidated Damages and Incentives </a:t>
            </a:r>
          </a:p>
          <a:p>
            <a:pPr lvl="0"/>
            <a:r>
              <a:rPr lang="en-US" sz="2400" dirty="0" smtClean="0">
                <a:latin typeface="Tahoma" panose="020B0604030504040204" pitchFamily="34" charset="0"/>
                <a:ea typeface="Tahoma" panose="020B0604030504040204" pitchFamily="34" charset="0"/>
                <a:cs typeface="Tahoma" panose="020B0604030504040204" pitchFamily="34" charset="0"/>
              </a:rPr>
              <a:t>Proposal Requirements </a:t>
            </a:r>
          </a:p>
          <a:p>
            <a:pPr lvl="0"/>
            <a:r>
              <a:rPr lang="en-US" sz="2400" dirty="0" smtClean="0">
                <a:latin typeface="Tahoma" panose="020B0604030504040204" pitchFamily="34" charset="0"/>
                <a:ea typeface="Tahoma" panose="020B0604030504040204" pitchFamily="34" charset="0"/>
                <a:cs typeface="Tahoma" panose="020B0604030504040204" pitchFamily="34" charset="0"/>
              </a:rPr>
              <a:t>Cost Sheet Review </a:t>
            </a:r>
          </a:p>
          <a:p>
            <a:pPr lvl="0"/>
            <a:r>
              <a:rPr lang="en-US" sz="2400" dirty="0" smtClean="0">
                <a:latin typeface="Tahoma" panose="020B0604030504040204" pitchFamily="34" charset="0"/>
                <a:ea typeface="Tahoma" panose="020B0604030504040204" pitchFamily="34" charset="0"/>
                <a:cs typeface="Tahoma" panose="020B0604030504040204" pitchFamily="34" charset="0"/>
              </a:rPr>
              <a:t>Selection Criteria </a:t>
            </a:r>
            <a:endParaRPr lang="en-US" sz="2400" dirty="0">
              <a:latin typeface="Tahoma" panose="020B0604030504040204" pitchFamily="34" charset="0"/>
              <a:ea typeface="Tahoma" panose="020B0604030504040204" pitchFamily="34" charset="0"/>
              <a:cs typeface="Tahoma" panose="020B0604030504040204" pitchFamily="34" charset="0"/>
            </a:endParaRPr>
          </a:p>
          <a:p>
            <a:pPr lvl="0"/>
            <a:r>
              <a:rPr lang="en-US" sz="2400" dirty="0" smtClean="0">
                <a:latin typeface="Tahoma" panose="020B0604030504040204" pitchFamily="34" charset="0"/>
                <a:ea typeface="Tahoma" panose="020B0604030504040204" pitchFamily="34" charset="0"/>
                <a:cs typeface="Tahoma" panose="020B0604030504040204" pitchFamily="34" charset="0"/>
              </a:rPr>
              <a:t>Break</a:t>
            </a:r>
          </a:p>
          <a:p>
            <a:pPr lvl="0"/>
            <a:r>
              <a:rPr lang="en-US" sz="2400" dirty="0" smtClean="0">
                <a:latin typeface="Tahoma" panose="020B0604030504040204" pitchFamily="34" charset="0"/>
                <a:ea typeface="Tahoma" panose="020B0604030504040204" pitchFamily="34" charset="0"/>
                <a:cs typeface="Tahoma" panose="020B0604030504040204" pitchFamily="34" charset="0"/>
              </a:rPr>
              <a:t>Design Features</a:t>
            </a:r>
          </a:p>
          <a:p>
            <a:pPr lvl="0"/>
            <a:r>
              <a:rPr lang="en-US" sz="2400" dirty="0" smtClean="0">
                <a:latin typeface="Tahoma" panose="020B0604030504040204" pitchFamily="34" charset="0"/>
                <a:ea typeface="Tahoma" panose="020B0604030504040204" pitchFamily="34" charset="0"/>
                <a:cs typeface="Tahoma" panose="020B0604030504040204" pitchFamily="34" charset="0"/>
              </a:rPr>
              <a:t>Program Requirements </a:t>
            </a:r>
          </a:p>
          <a:p>
            <a:r>
              <a:rPr lang="en-US" sz="2400" dirty="0">
                <a:latin typeface="Tahoma" panose="020B0604030504040204" pitchFamily="34" charset="0"/>
                <a:ea typeface="Tahoma" panose="020B0604030504040204" pitchFamily="34" charset="0"/>
                <a:cs typeface="Tahoma" panose="020B0604030504040204" pitchFamily="34" charset="0"/>
              </a:rPr>
              <a:t>Existing Conditions </a:t>
            </a:r>
          </a:p>
          <a:p>
            <a:pPr lvl="0"/>
            <a:r>
              <a:rPr lang="en-US" sz="2400" dirty="0" smtClean="0">
                <a:latin typeface="Tahoma" panose="020B0604030504040204" pitchFamily="34" charset="0"/>
                <a:ea typeface="Tahoma" panose="020B0604030504040204" pitchFamily="34" charset="0"/>
                <a:cs typeface="Tahoma" panose="020B0604030504040204" pitchFamily="34" charset="0"/>
              </a:rPr>
              <a:t>Deployment Requirements Overview </a:t>
            </a:r>
          </a:p>
          <a:p>
            <a:pPr lvl="0"/>
            <a:r>
              <a:rPr lang="en-US" sz="2400" smtClean="0">
                <a:latin typeface="Tahoma" panose="020B0604030504040204" pitchFamily="34" charset="0"/>
                <a:ea typeface="Tahoma" panose="020B0604030504040204" pitchFamily="34" charset="0"/>
                <a:cs typeface="Tahoma" panose="020B0604030504040204" pitchFamily="34" charset="0"/>
              </a:rPr>
              <a:t>Questions </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lvl="0"/>
            <a:r>
              <a:rPr lang="en-US" sz="2400" dirty="0" smtClean="0">
                <a:latin typeface="Tahoma" panose="020B0604030504040204" pitchFamily="34" charset="0"/>
                <a:ea typeface="Tahoma" panose="020B0604030504040204" pitchFamily="34" charset="0"/>
                <a:cs typeface="Tahoma" panose="020B0604030504040204" pitchFamily="34" charset="0"/>
              </a:rPr>
              <a:t>Site Survey</a:t>
            </a:r>
          </a:p>
          <a:p>
            <a:pPr lvl="0"/>
            <a:endParaRPr lang="en-US" sz="2400" dirty="0">
              <a:latin typeface="Tahoma" panose="020B0604030504040204" pitchFamily="34" charset="0"/>
              <a:ea typeface="Tahoma" panose="020B0604030504040204" pitchFamily="34" charset="0"/>
              <a:cs typeface="Tahoma" panose="020B0604030504040204" pitchFamily="34" charset="0"/>
            </a:endParaRPr>
          </a:p>
          <a:p>
            <a:pPr lvl="2">
              <a:buFont typeface="Arial"/>
              <a:buChar char="•"/>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a:buFont typeface="Arial"/>
              <a:buChar char="•"/>
              <a:defRPr/>
            </a:pP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a:buFont typeface="Arial"/>
              <a:buChar char="•"/>
              <a:defRPr/>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B4E9B-9876-45F9-A07D-79ED7DF52320}" type="slidenum">
              <a:rPr lang="en-US" smtClean="0"/>
              <a:pPr>
                <a:defRPr/>
              </a:pPr>
              <a:t>30</a:t>
            </a:fld>
            <a:endParaRPr lang="en-US" dirty="0"/>
          </a:p>
        </p:txBody>
      </p:sp>
      <p:sp>
        <p:nvSpPr>
          <p:cNvPr id="7" name="Content Placeholder 2"/>
          <p:cNvSpPr txBox="1">
            <a:spLocks/>
          </p:cNvSpPr>
          <p:nvPr/>
        </p:nvSpPr>
        <p:spPr>
          <a:xfrm>
            <a:off x="304800" y="1752600"/>
            <a:ext cx="8458200" cy="452596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auto">
              <a:spcAft>
                <a:spcPts val="0"/>
              </a:spcAft>
            </a:pPr>
            <a:r>
              <a:rPr lang="en-US" dirty="0" smtClean="0">
                <a:latin typeface="Tahoma"/>
                <a:cs typeface="Tahoma"/>
              </a:rPr>
              <a:t>Site access time restrictions (11:00 pm to 5:00 am)</a:t>
            </a:r>
          </a:p>
          <a:p>
            <a:pPr lvl="1" fontAlgn="auto">
              <a:spcAft>
                <a:spcPts val="0"/>
              </a:spcAft>
            </a:pPr>
            <a:r>
              <a:rPr lang="en-US" dirty="0" smtClean="0">
                <a:latin typeface="Tahoma"/>
                <a:cs typeface="Tahoma"/>
              </a:rPr>
              <a:t>Revenue service and egress requirements (work task at the faregate array in most instances may not begin until the last train leaves the station and active work must end at 4:00 am to ensure that faregates are operational)</a:t>
            </a:r>
          </a:p>
          <a:p>
            <a:pPr lvl="1" fontAlgn="auto">
              <a:spcAft>
                <a:spcPts val="0"/>
              </a:spcAft>
            </a:pPr>
            <a:r>
              <a:rPr lang="en-US" dirty="0" smtClean="0">
                <a:latin typeface="Tahoma"/>
                <a:cs typeface="Tahoma"/>
              </a:rPr>
              <a:t>MetroNet access coordination (require IT NCS escort to connect to MetroNet)</a:t>
            </a:r>
          </a:p>
          <a:p>
            <a:pPr lvl="1" fontAlgn="auto">
              <a:spcAft>
                <a:spcPts val="0"/>
              </a:spcAft>
            </a:pPr>
            <a:r>
              <a:rPr lang="en-US" dirty="0" smtClean="0">
                <a:latin typeface="Tahoma"/>
                <a:cs typeface="Tahoma"/>
              </a:rPr>
              <a:t>Faregates must be powered from twist lock receptacles and current and the size and placement of these receptacles inside the faregate cabinet is obtrusive and not consistently positioned.</a:t>
            </a:r>
          </a:p>
          <a:p>
            <a:pPr lvl="1" fontAlgn="auto">
              <a:spcAft>
                <a:spcPts val="0"/>
              </a:spcAft>
            </a:pPr>
            <a:r>
              <a:rPr lang="en-US" dirty="0" smtClean="0">
                <a:latin typeface="Tahoma"/>
                <a:cs typeface="Tahoma"/>
              </a:rPr>
              <a:t>Power outage coordination (WMATA requires a 4 week lead time to facilitate planned power outages)</a:t>
            </a:r>
          </a:p>
          <a:p>
            <a:pPr lvl="1" fontAlgn="auto">
              <a:spcAft>
                <a:spcPts val="0"/>
              </a:spcAft>
            </a:pPr>
            <a:r>
              <a:rPr lang="en-US" dirty="0" smtClean="0">
                <a:latin typeface="Tahoma"/>
                <a:cs typeface="Tahoma"/>
              </a:rPr>
              <a:t>Equipment delivery and removal (coordinated to avoid rush hour and event traffic)</a:t>
            </a:r>
          </a:p>
          <a:p>
            <a:pPr lvl="1" fontAlgn="auto">
              <a:spcAft>
                <a:spcPts val="0"/>
              </a:spcAft>
            </a:pPr>
            <a:r>
              <a:rPr lang="en-US" dirty="0" smtClean="0">
                <a:latin typeface="Tahoma"/>
                <a:cs typeface="Tahoma"/>
              </a:rPr>
              <a:t>Stations with no elevator access (coordination with ELES for special escalator lifts with weight restrictions)</a:t>
            </a:r>
          </a:p>
          <a:p>
            <a:pPr lvl="1" fontAlgn="auto">
              <a:spcAft>
                <a:spcPts val="0"/>
              </a:spcAft>
            </a:pPr>
            <a:r>
              <a:rPr lang="en-US" dirty="0" smtClean="0">
                <a:latin typeface="Tahoma"/>
                <a:cs typeface="Tahoma"/>
              </a:rPr>
              <a:t>Special security coordination (Pentagon and Arlington Cemetery stations require special coordination)</a:t>
            </a:r>
          </a:p>
          <a:p>
            <a:pPr lvl="2" fontAlgn="auto">
              <a:spcAft>
                <a:spcPts val="0"/>
              </a:spcAft>
            </a:pPr>
            <a:endParaRPr lang="en-US" sz="2000" dirty="0">
              <a:latin typeface="Tahoma"/>
              <a:cs typeface="Tahoma"/>
            </a:endParaRPr>
          </a:p>
          <a:p>
            <a:pPr lvl="2" fontAlgn="auto">
              <a:spcAft>
                <a:spcPts val="0"/>
              </a:spcAft>
            </a:pPr>
            <a:endParaRPr lang="en-US" sz="2000" dirty="0">
              <a:latin typeface="Tahoma"/>
              <a:cs typeface="Tahoma"/>
            </a:endParaRPr>
          </a:p>
        </p:txBody>
      </p:sp>
      <p:sp>
        <p:nvSpPr>
          <p:cNvPr id="5" name="Title 1"/>
          <p:cNvSpPr txBox="1">
            <a:spLocks/>
          </p:cNvSpPr>
          <p:nvPr/>
        </p:nvSpPr>
        <p:spPr>
          <a:xfrm>
            <a:off x="1134035" y="4481"/>
            <a:ext cx="8009965" cy="12953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Tahoma" pitchFamily="34" charset="0"/>
                <a:cs typeface="Tahoma" pitchFamily="34" charset="0"/>
              </a:rPr>
              <a:t>DEPLOYMENT CONSTRAINTS   </a:t>
            </a:r>
            <a:endParaRPr lang="en-US" sz="2800" dirty="0"/>
          </a:p>
        </p:txBody>
      </p:sp>
    </p:spTree>
    <p:extLst>
      <p:ext uri="{BB962C8B-B14F-4D97-AF65-F5344CB8AC3E}">
        <p14:creationId xmlns:p14="http://schemas.microsoft.com/office/powerpoint/2010/main" val="3385608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ACC13B6-0925-4B52-9CA6-754CE2AFDB35}" type="slidenum">
              <a:rPr lang="en-US" smtClean="0"/>
              <a:pPr>
                <a:defRPr/>
              </a:pPr>
              <a:t>31</a:t>
            </a:fld>
            <a:endParaRPr lang="en-US" dirty="0"/>
          </a:p>
        </p:txBody>
      </p:sp>
      <p:graphicFrame>
        <p:nvGraphicFramePr>
          <p:cNvPr id="42" name="Content Placeholder 4"/>
          <p:cNvGraphicFramePr>
            <a:graphicFrameLocks/>
          </p:cNvGraphicFramePr>
          <p:nvPr>
            <p:extLst>
              <p:ext uri="{D42A27DB-BD31-4B8C-83A1-F6EECF244321}">
                <p14:modId xmlns:p14="http://schemas.microsoft.com/office/powerpoint/2010/main" val="3839750580"/>
              </p:ext>
            </p:extLst>
          </p:nvPr>
        </p:nvGraphicFramePr>
        <p:xfrm>
          <a:off x="533400" y="1981200"/>
          <a:ext cx="8384939" cy="4024680"/>
        </p:xfrm>
        <a:graphic>
          <a:graphicData uri="http://schemas.openxmlformats.org/drawingml/2006/table">
            <a:tbl>
              <a:tblPr firstRow="1"/>
              <a:tblGrid>
                <a:gridCol w="1752600"/>
                <a:gridCol w="2133600"/>
                <a:gridCol w="1219200"/>
                <a:gridCol w="1329184"/>
                <a:gridCol w="1950355"/>
              </a:tblGrid>
              <a:tr h="36006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endParaRPr lang="en-GB" sz="2000" b="1" dirty="0">
                        <a:solidFill>
                          <a:schemeClr val="tx1"/>
                        </a:solidFill>
                        <a:latin typeface="Calibri"/>
                        <a:cs typeface="Calibri"/>
                      </a:endParaRPr>
                    </a:p>
                  </a:txBody>
                  <a:tcPr marR="33231" marT="0">
                    <a:lnL w="6350" cap="flat" cmpd="sng" algn="ctr">
                      <a:noFill/>
                      <a:prstDash val="dash"/>
                      <a:round/>
                      <a:headEnd type="none" w="med" len="med"/>
                      <a:tailEnd type="none" w="med" len="med"/>
                    </a:lnL>
                    <a:lnR w="6350" cap="flat" cmpd="sng" algn="ctr">
                      <a:solidFill>
                        <a:srgbClr val="AAB8CA"/>
                      </a:solidFill>
                      <a:prstDash val="dash"/>
                      <a:round/>
                      <a:headEnd type="none" w="med" len="med"/>
                      <a:tailEnd type="none" w="med" len="med"/>
                    </a:lnR>
                    <a:lnT w="12700" cmpd="sng">
                      <a:solidFill>
                        <a:srgbClr val="FFFFFF"/>
                      </a:solidFill>
                    </a:lnT>
                    <a:lnB w="6350" cap="flat" cmpd="sng" algn="ctr">
                      <a:solidFill>
                        <a:srgbClr val="AAB8CA"/>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2000" b="1" dirty="0">
                        <a:solidFill>
                          <a:schemeClr val="tx1"/>
                        </a:solidFill>
                        <a:latin typeface="Calibri"/>
                        <a:cs typeface="Calibri"/>
                      </a:endParaRPr>
                    </a:p>
                  </a:txBody>
                  <a:tcPr marR="33231" marT="0">
                    <a:lnL w="6350" cap="flat" cmpd="sng" algn="ctr">
                      <a:solidFill>
                        <a:srgbClr val="AAB8CA"/>
                      </a:solidFill>
                      <a:prstDash val="dash"/>
                      <a:round/>
                      <a:headEnd type="none" w="med" len="med"/>
                      <a:tailEnd type="none" w="med" len="med"/>
                    </a:lnL>
                    <a:lnR w="6350" cap="flat" cmpd="sng" algn="ctr">
                      <a:solidFill>
                        <a:srgbClr val="AAB8CA"/>
                      </a:solidFill>
                      <a:prstDash val="dash"/>
                      <a:round/>
                      <a:headEnd type="none" w="med" len="med"/>
                      <a:tailEnd type="none" w="med" len="med"/>
                    </a:lnR>
                    <a:lnT w="12700" cmpd="sng">
                      <a:solidFill>
                        <a:srgbClr val="FFFFFF"/>
                      </a:solidFill>
                    </a:lnT>
                    <a:lnB w="6350" cap="flat" cmpd="sng" algn="ctr">
                      <a:solidFill>
                        <a:srgbClr val="AAB8CA"/>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latin typeface="Calibri"/>
                          <a:ea typeface="+mn-ea"/>
                          <a:cs typeface="Calibri"/>
                        </a:rPr>
                        <a:t>Total Aisles </a:t>
                      </a:r>
                      <a:endParaRPr lang="en-GB" sz="2000" b="1" dirty="0">
                        <a:solidFill>
                          <a:schemeClr val="tx1"/>
                        </a:solidFill>
                        <a:latin typeface="Calibri"/>
                        <a:cs typeface="Calibri"/>
                      </a:endParaRPr>
                    </a:p>
                  </a:txBody>
                  <a:tcPr marR="33231" marT="0">
                    <a:lnL w="6350" cap="flat" cmpd="sng" algn="ctr">
                      <a:solidFill>
                        <a:srgbClr val="AAB8CA"/>
                      </a:solidFill>
                      <a:prstDash val="dash"/>
                      <a:round/>
                      <a:headEnd type="none" w="med" len="med"/>
                      <a:tailEnd type="none" w="med" len="med"/>
                    </a:lnL>
                    <a:lnR w="6350" cap="flat" cmpd="sng" algn="ctr">
                      <a:solidFill>
                        <a:srgbClr val="AAB8CA"/>
                      </a:solidFill>
                      <a:prstDash val="dash"/>
                      <a:round/>
                      <a:headEnd type="none" w="med" len="med"/>
                      <a:tailEnd type="none" w="med" len="med"/>
                    </a:lnR>
                    <a:lnT w="12700" cmpd="sng">
                      <a:solidFill>
                        <a:srgbClr val="FFFFFF"/>
                      </a:solidFill>
                    </a:lnT>
                    <a:lnB w="6350" cap="flat" cmpd="sng" algn="ctr">
                      <a:solidFill>
                        <a:srgbClr val="AAB8CA"/>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2000" b="1" dirty="0" smtClean="0">
                          <a:solidFill>
                            <a:schemeClr val="tx1"/>
                          </a:solidFill>
                          <a:latin typeface="Calibri"/>
                          <a:cs typeface="Calibri"/>
                        </a:rPr>
                        <a:t>ADA </a:t>
                      </a:r>
                    </a:p>
                    <a:p>
                      <a:pPr algn="ctr"/>
                      <a:r>
                        <a:rPr lang="en-GB" sz="2000" b="1" dirty="0" smtClean="0">
                          <a:solidFill>
                            <a:schemeClr val="tx1"/>
                          </a:solidFill>
                          <a:latin typeface="Calibri"/>
                          <a:cs typeface="Calibri"/>
                        </a:rPr>
                        <a:t>Aisles </a:t>
                      </a:r>
                      <a:endParaRPr lang="en-GB" sz="2000" b="1" dirty="0">
                        <a:solidFill>
                          <a:schemeClr val="tx1"/>
                        </a:solidFill>
                        <a:latin typeface="Calibri"/>
                        <a:cs typeface="Calibri"/>
                      </a:endParaRPr>
                    </a:p>
                  </a:txBody>
                  <a:tcPr marR="33231" marT="0">
                    <a:lnL w="6350" cap="flat" cmpd="sng" algn="ctr">
                      <a:solidFill>
                        <a:srgbClr val="AAB8CA"/>
                      </a:solidFill>
                      <a:prstDash val="dash"/>
                      <a:round/>
                      <a:headEnd type="none" w="med" len="med"/>
                      <a:tailEnd type="none" w="med" len="med"/>
                    </a:lnL>
                    <a:lnR w="6350" cap="flat" cmpd="sng" algn="ctr">
                      <a:solidFill>
                        <a:srgbClr val="AAB8CA"/>
                      </a:solidFill>
                      <a:prstDash val="dash"/>
                      <a:round/>
                      <a:headEnd type="none" w="med" len="med"/>
                      <a:tailEnd type="none" w="med" len="med"/>
                    </a:lnR>
                    <a:lnT w="12700" cmpd="sng">
                      <a:solidFill>
                        <a:srgbClr val="FFFFFF"/>
                      </a:solidFill>
                    </a:lnT>
                    <a:lnB w="6350" cap="flat" cmpd="sng" algn="ctr">
                      <a:solidFill>
                        <a:srgbClr val="AAB8CA"/>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smtClean="0">
                          <a:solidFill>
                            <a:schemeClr val="tx1"/>
                          </a:solidFill>
                          <a:latin typeface="Calibri"/>
                          <a:cs typeface="Calibri"/>
                        </a:rPr>
                        <a:t>Regular </a:t>
                      </a:r>
                    </a:p>
                    <a:p>
                      <a:pPr algn="ctr"/>
                      <a:r>
                        <a:rPr lang="en-GB" sz="2000" b="1" dirty="0" smtClean="0">
                          <a:solidFill>
                            <a:schemeClr val="tx1"/>
                          </a:solidFill>
                          <a:latin typeface="Calibri"/>
                          <a:cs typeface="Calibri"/>
                        </a:rPr>
                        <a:t>Aisles </a:t>
                      </a:r>
                      <a:endParaRPr lang="en-GB" sz="2000" b="1" dirty="0">
                        <a:solidFill>
                          <a:schemeClr val="tx1"/>
                        </a:solidFill>
                        <a:latin typeface="Calibri"/>
                        <a:cs typeface="Calibri"/>
                      </a:endParaRPr>
                    </a:p>
                  </a:txBody>
                  <a:tcPr marR="33231" marT="0">
                    <a:lnL w="6350" cap="flat" cmpd="sng" algn="ctr">
                      <a:solidFill>
                        <a:srgbClr val="AAB8CA"/>
                      </a:solidFill>
                      <a:prstDash val="dash"/>
                      <a:round/>
                      <a:headEnd type="none" w="med" len="med"/>
                      <a:tailEnd type="none" w="med" len="med"/>
                    </a:lnL>
                    <a:lnR w="12700" cmpd="sng">
                      <a:solidFill>
                        <a:srgbClr val="FFFFFF"/>
                      </a:solidFill>
                    </a:lnR>
                    <a:lnT w="12700" cmpd="sng">
                      <a:solidFill>
                        <a:srgbClr val="FFFFFF"/>
                      </a:solidFill>
                    </a:lnT>
                    <a:lnB w="6350" cap="flat" cmpd="sng" algn="ctr">
                      <a:solidFill>
                        <a:srgbClr val="AAB8CA"/>
                      </a:solidFill>
                      <a:prstDash val="dash"/>
                      <a:round/>
                      <a:headEnd type="none" w="med" len="med"/>
                      <a:tailEnd type="none" w="med" len="med"/>
                    </a:lnB>
                    <a:lnTlToBr w="12700" cmpd="sng">
                      <a:noFill/>
                      <a:prstDash val="solid"/>
                    </a:lnTlToBr>
                    <a:lnBlToTr w="12700" cmpd="sng">
                      <a:noFill/>
                      <a:prstDash val="solid"/>
                    </a:lnBlToTr>
                    <a:noFill/>
                  </a:tcPr>
                </a:tc>
              </a:tr>
              <a:tr h="7829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800" b="1" dirty="0" smtClean="0">
                          <a:solidFill>
                            <a:schemeClr val="tx1"/>
                          </a:solidFill>
                          <a:latin typeface="Calibri"/>
                          <a:cs typeface="Calibri"/>
                        </a:rPr>
                        <a:t>Current System Replacement </a:t>
                      </a:r>
                    </a:p>
                  </a:txBody>
                  <a:tcPr marR="33231" marT="0">
                    <a:lnL w="6350" cap="flat" cmpd="sng" algn="ctr">
                      <a:noFill/>
                      <a:prstDash val="dash"/>
                      <a:round/>
                      <a:headEnd type="none" w="med" len="med"/>
                      <a:tailEnd type="none" w="med" len="med"/>
                    </a:lnL>
                    <a:lnR w="6350" cap="flat" cmpd="sng" algn="ctr">
                      <a:solidFill>
                        <a:srgbClr val="AAB8CA"/>
                      </a:solidFill>
                      <a:prstDash val="dash"/>
                      <a:round/>
                      <a:headEnd type="none" w="med" len="med"/>
                      <a:tailEnd type="none" w="med" len="med"/>
                    </a:lnR>
                    <a:lnT w="6350" cap="flat" cmpd="sng" algn="ctr">
                      <a:solidFill>
                        <a:srgbClr val="AAB8CA"/>
                      </a:solidFill>
                      <a:prstDash val="dash"/>
                      <a:round/>
                      <a:headEnd type="none" w="med" len="med"/>
                      <a:tailEnd type="none" w="med" len="med"/>
                    </a:lnT>
                    <a:lnB w="6350" cap="flat" cmpd="sng" algn="ctr">
                      <a:solidFill>
                        <a:srgbClr val="AAB8CA"/>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lnSpc>
                          <a:spcPct val="100000"/>
                        </a:lnSpc>
                        <a:spcBef>
                          <a:spcPts val="0"/>
                        </a:spcBef>
                        <a:spcAft>
                          <a:spcPts val="0"/>
                        </a:spcAft>
                        <a:buFont typeface="Wingdings" pitchFamily="2" charset="2"/>
                        <a:buChar char="§"/>
                      </a:pPr>
                      <a:r>
                        <a:rPr lang="en-US" sz="1600" kern="1200" dirty="0" smtClean="0">
                          <a:solidFill>
                            <a:schemeClr val="tx1"/>
                          </a:solidFill>
                          <a:latin typeface="Calibri"/>
                          <a:ea typeface="+mn-ea"/>
                          <a:cs typeface="Calibri"/>
                        </a:rPr>
                        <a:t>System wide Replacement </a:t>
                      </a:r>
                    </a:p>
                    <a:p>
                      <a:pPr marL="171450" indent="-171450" algn="l">
                        <a:lnSpc>
                          <a:spcPct val="100000"/>
                        </a:lnSpc>
                        <a:spcBef>
                          <a:spcPts val="0"/>
                        </a:spcBef>
                        <a:spcAft>
                          <a:spcPts val="0"/>
                        </a:spcAft>
                        <a:buFont typeface="Wingdings" pitchFamily="2" charset="2"/>
                        <a:buChar char="§"/>
                      </a:pPr>
                      <a:r>
                        <a:rPr lang="en-US" sz="1600" kern="1200" dirty="0" smtClean="0">
                          <a:solidFill>
                            <a:schemeClr val="tx1"/>
                          </a:solidFill>
                          <a:latin typeface="Calibri"/>
                          <a:ea typeface="+mn-ea"/>
                          <a:cs typeface="Calibri"/>
                        </a:rPr>
                        <a:t>AFC Lab/Training</a:t>
                      </a:r>
                    </a:p>
                  </a:txBody>
                  <a:tcPr marR="33231" marT="0" marB="36000">
                    <a:lnL w="6350" cap="flat" cmpd="sng" algn="ctr">
                      <a:solidFill>
                        <a:srgbClr val="AAB8CA"/>
                      </a:solidFill>
                      <a:prstDash val="dash"/>
                      <a:round/>
                      <a:headEnd type="none" w="med" len="med"/>
                      <a:tailEnd type="none" w="med" len="med"/>
                    </a:lnL>
                    <a:lnR w="6350" cap="flat" cmpd="sng" algn="ctr">
                      <a:solidFill>
                        <a:srgbClr val="AAB8CA"/>
                      </a:solidFill>
                      <a:prstDash val="dash"/>
                      <a:round/>
                      <a:headEnd type="none" w="med" len="med"/>
                      <a:tailEnd type="none" w="med" len="med"/>
                    </a:lnR>
                    <a:lnT w="6350" cap="flat" cmpd="sng" algn="ctr">
                      <a:solidFill>
                        <a:srgbClr val="AAB8CA"/>
                      </a:solidFill>
                      <a:prstDash val="dash"/>
                      <a:round/>
                      <a:headEnd type="none" w="med" len="med"/>
                      <a:tailEnd type="none" w="med" len="med"/>
                    </a:lnT>
                    <a:lnB w="6350" cap="flat" cmpd="sng" algn="ctr">
                      <a:solidFill>
                        <a:srgbClr val="AAB8CA"/>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a:lnSpc>
                          <a:spcPct val="100000"/>
                        </a:lnSpc>
                        <a:spcBef>
                          <a:spcPts val="0"/>
                        </a:spcBef>
                        <a:spcAft>
                          <a:spcPts val="0"/>
                        </a:spcAft>
                        <a:buFont typeface="Wingdings" pitchFamily="2" charset="2"/>
                        <a:buChar char="§"/>
                      </a:pPr>
                      <a:r>
                        <a:rPr lang="en-US" sz="1800" kern="1200" dirty="0" smtClean="0">
                          <a:solidFill>
                            <a:schemeClr val="tx1"/>
                          </a:solidFill>
                          <a:latin typeface="Calibri"/>
                          <a:ea typeface="+mn-ea"/>
                          <a:cs typeface="Calibri"/>
                        </a:rPr>
                        <a:t>895</a:t>
                      </a:r>
                    </a:p>
                    <a:p>
                      <a:pPr marL="171450" indent="-171450" algn="ctr">
                        <a:lnSpc>
                          <a:spcPct val="100000"/>
                        </a:lnSpc>
                        <a:spcBef>
                          <a:spcPts val="0"/>
                        </a:spcBef>
                        <a:spcAft>
                          <a:spcPts val="0"/>
                        </a:spcAft>
                        <a:buFont typeface="Wingdings" pitchFamily="2" charset="2"/>
                        <a:buChar char="§"/>
                      </a:pPr>
                      <a:endParaRPr lang="en-US" sz="1800" kern="1200" dirty="0" smtClean="0">
                        <a:solidFill>
                          <a:schemeClr val="tx1"/>
                        </a:solidFill>
                        <a:latin typeface="Calibri"/>
                        <a:ea typeface="+mn-ea"/>
                        <a:cs typeface="Calibri"/>
                      </a:endParaRPr>
                    </a:p>
                    <a:p>
                      <a:pPr marL="171450" indent="-171450" algn="ctr">
                        <a:lnSpc>
                          <a:spcPct val="100000"/>
                        </a:lnSpc>
                        <a:spcBef>
                          <a:spcPts val="0"/>
                        </a:spcBef>
                        <a:spcAft>
                          <a:spcPts val="0"/>
                        </a:spcAft>
                        <a:buFont typeface="Wingdings" pitchFamily="2" charset="2"/>
                        <a:buChar char="§"/>
                      </a:pPr>
                      <a:r>
                        <a:rPr lang="en-US" sz="1800" kern="1200" dirty="0" smtClean="0">
                          <a:solidFill>
                            <a:schemeClr val="tx1"/>
                          </a:solidFill>
                          <a:latin typeface="Calibri"/>
                          <a:ea typeface="+mn-ea"/>
                          <a:cs typeface="Calibri"/>
                        </a:rPr>
                        <a:t>11</a:t>
                      </a:r>
                    </a:p>
                  </a:txBody>
                  <a:tcPr marR="33231" marT="0" marB="36000">
                    <a:lnL w="6350" cap="flat" cmpd="sng" algn="ctr">
                      <a:solidFill>
                        <a:srgbClr val="AAB8CA"/>
                      </a:solidFill>
                      <a:prstDash val="dash"/>
                      <a:round/>
                      <a:headEnd type="none" w="med" len="med"/>
                      <a:tailEnd type="none" w="med" len="med"/>
                    </a:lnL>
                    <a:lnR w="6350" cap="flat" cmpd="sng" algn="ctr">
                      <a:solidFill>
                        <a:srgbClr val="AAB8CA"/>
                      </a:solidFill>
                      <a:prstDash val="dash"/>
                      <a:round/>
                      <a:headEnd type="none" w="med" len="med"/>
                      <a:tailEnd type="none" w="med" len="med"/>
                    </a:lnR>
                    <a:lnT w="6350" cap="flat" cmpd="sng" algn="ctr">
                      <a:solidFill>
                        <a:srgbClr val="AAB8CA"/>
                      </a:solidFill>
                      <a:prstDash val="dash"/>
                      <a:round/>
                      <a:headEnd type="none" w="med" len="med"/>
                      <a:tailEnd type="none" w="med" len="med"/>
                    </a:lnT>
                    <a:lnB w="6350" cap="flat" cmpd="sng" algn="ctr">
                      <a:solidFill>
                        <a:srgbClr val="AAB8CA"/>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indent="-171450" algn="ctr">
                        <a:lnSpc>
                          <a:spcPct val="100000"/>
                        </a:lnSpc>
                        <a:spcBef>
                          <a:spcPts val="0"/>
                        </a:spcBef>
                        <a:spcAft>
                          <a:spcPts val="0"/>
                        </a:spcAft>
                        <a:buFont typeface="Wingdings" pitchFamily="2" charset="2"/>
                        <a:buChar char="§"/>
                      </a:pPr>
                      <a:r>
                        <a:rPr lang="en-US" sz="1800" kern="1200" dirty="0" smtClean="0">
                          <a:solidFill>
                            <a:schemeClr val="tx1"/>
                          </a:solidFill>
                          <a:latin typeface="Calibri"/>
                          <a:ea typeface="+mn-ea"/>
                          <a:cs typeface="Calibri"/>
                        </a:rPr>
                        <a:t>138</a:t>
                      </a:r>
                    </a:p>
                    <a:p>
                      <a:pPr marL="171450" indent="-171450" algn="ctr">
                        <a:lnSpc>
                          <a:spcPct val="100000"/>
                        </a:lnSpc>
                        <a:spcBef>
                          <a:spcPts val="0"/>
                        </a:spcBef>
                        <a:spcAft>
                          <a:spcPts val="0"/>
                        </a:spcAft>
                        <a:buFont typeface="Wingdings" pitchFamily="2" charset="2"/>
                        <a:buChar char="§"/>
                      </a:pPr>
                      <a:endParaRPr lang="en-US" sz="1800" kern="1200" dirty="0" smtClean="0">
                        <a:solidFill>
                          <a:schemeClr val="tx1"/>
                        </a:solidFill>
                        <a:latin typeface="Calibri"/>
                        <a:ea typeface="+mn-ea"/>
                        <a:cs typeface="Calibri"/>
                      </a:endParaRPr>
                    </a:p>
                    <a:p>
                      <a:pPr marL="171450" indent="-171450" algn="ctr">
                        <a:lnSpc>
                          <a:spcPct val="100000"/>
                        </a:lnSpc>
                        <a:spcBef>
                          <a:spcPts val="0"/>
                        </a:spcBef>
                        <a:spcAft>
                          <a:spcPts val="0"/>
                        </a:spcAft>
                        <a:buFont typeface="Wingdings" pitchFamily="2" charset="2"/>
                        <a:buChar char="§"/>
                      </a:pPr>
                      <a:r>
                        <a:rPr lang="en-US" sz="1800" kern="1200" dirty="0" smtClean="0">
                          <a:solidFill>
                            <a:schemeClr val="tx1"/>
                          </a:solidFill>
                          <a:latin typeface="Calibri"/>
                          <a:ea typeface="+mn-ea"/>
                          <a:cs typeface="Calibri"/>
                        </a:rPr>
                        <a:t>3</a:t>
                      </a:r>
                    </a:p>
                  </a:txBody>
                  <a:tcPr marR="33231" marT="0" marB="36000">
                    <a:lnL w="6350" cap="flat" cmpd="sng" algn="ctr">
                      <a:solidFill>
                        <a:srgbClr val="AAB8CA"/>
                      </a:solidFill>
                      <a:prstDash val="dash"/>
                      <a:round/>
                      <a:headEnd type="none" w="med" len="med"/>
                      <a:tailEnd type="none" w="med" len="med"/>
                    </a:lnL>
                    <a:lnR w="6350" cap="flat" cmpd="sng" algn="ctr">
                      <a:solidFill>
                        <a:srgbClr val="AAB8CA"/>
                      </a:solidFill>
                      <a:prstDash val="dash"/>
                      <a:round/>
                      <a:headEnd type="none" w="med" len="med"/>
                      <a:tailEnd type="none" w="med" len="med"/>
                    </a:lnR>
                    <a:lnT w="6350" cap="flat" cmpd="sng" algn="ctr">
                      <a:solidFill>
                        <a:srgbClr val="AAB8CA"/>
                      </a:solidFill>
                      <a:prstDash val="dash"/>
                      <a:round/>
                      <a:headEnd type="none" w="med" len="med"/>
                      <a:tailEnd type="none" w="med" len="med"/>
                    </a:lnT>
                    <a:lnB w="6350" cap="flat" cmpd="sng" algn="ctr">
                      <a:solidFill>
                        <a:srgbClr val="AAB8CA"/>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a:lnSpc>
                          <a:spcPct val="100000"/>
                        </a:lnSpc>
                        <a:spcBef>
                          <a:spcPts val="0"/>
                        </a:spcBef>
                        <a:spcAft>
                          <a:spcPts val="0"/>
                        </a:spcAft>
                        <a:buFont typeface="Wingdings" pitchFamily="2" charset="2"/>
                        <a:buChar char="§"/>
                      </a:pPr>
                      <a:r>
                        <a:rPr lang="en-US" sz="1800" kern="1200" dirty="0" smtClean="0">
                          <a:solidFill>
                            <a:schemeClr val="tx1"/>
                          </a:solidFill>
                          <a:latin typeface="Calibri"/>
                          <a:ea typeface="+mn-ea"/>
                          <a:cs typeface="Calibri"/>
                        </a:rPr>
                        <a:t>757</a:t>
                      </a:r>
                    </a:p>
                    <a:p>
                      <a:pPr marL="171450" indent="-171450" algn="ctr">
                        <a:lnSpc>
                          <a:spcPct val="100000"/>
                        </a:lnSpc>
                        <a:spcBef>
                          <a:spcPts val="0"/>
                        </a:spcBef>
                        <a:spcAft>
                          <a:spcPts val="0"/>
                        </a:spcAft>
                        <a:buFont typeface="Wingdings" pitchFamily="2" charset="2"/>
                        <a:buChar char="§"/>
                      </a:pPr>
                      <a:endParaRPr lang="en-US" sz="1800" kern="1200" dirty="0" smtClean="0">
                        <a:solidFill>
                          <a:schemeClr val="tx1"/>
                        </a:solidFill>
                        <a:latin typeface="Calibri"/>
                        <a:ea typeface="+mn-ea"/>
                        <a:cs typeface="Calibri"/>
                      </a:endParaRPr>
                    </a:p>
                    <a:p>
                      <a:pPr marL="171450" indent="-171450" algn="ctr">
                        <a:lnSpc>
                          <a:spcPct val="100000"/>
                        </a:lnSpc>
                        <a:spcBef>
                          <a:spcPts val="0"/>
                        </a:spcBef>
                        <a:spcAft>
                          <a:spcPts val="0"/>
                        </a:spcAft>
                        <a:buFont typeface="Wingdings" pitchFamily="2" charset="2"/>
                        <a:buChar char="§"/>
                      </a:pPr>
                      <a:r>
                        <a:rPr lang="en-US" sz="1800" kern="1200" dirty="0" smtClean="0">
                          <a:solidFill>
                            <a:schemeClr val="tx1"/>
                          </a:solidFill>
                          <a:latin typeface="Calibri"/>
                          <a:ea typeface="+mn-ea"/>
                          <a:cs typeface="Calibri"/>
                        </a:rPr>
                        <a:t>8</a:t>
                      </a:r>
                    </a:p>
                  </a:txBody>
                  <a:tcPr marR="33231" marT="0" marB="36000">
                    <a:lnL w="6350" cap="flat" cmpd="sng" algn="ctr">
                      <a:solidFill>
                        <a:srgbClr val="AAB8CA"/>
                      </a:solidFill>
                      <a:prstDash val="dash"/>
                      <a:round/>
                      <a:headEnd type="none" w="med" len="med"/>
                      <a:tailEnd type="none" w="med" len="med"/>
                    </a:lnL>
                    <a:lnR w="12700" cmpd="sng">
                      <a:solidFill>
                        <a:srgbClr val="FFFFFF"/>
                      </a:solidFill>
                    </a:lnR>
                    <a:lnT w="6350" cap="flat" cmpd="sng" algn="ctr">
                      <a:solidFill>
                        <a:srgbClr val="AAB8CA"/>
                      </a:solidFill>
                      <a:prstDash val="dash"/>
                      <a:round/>
                      <a:headEnd type="none" w="med" len="med"/>
                      <a:tailEnd type="none" w="med" len="med"/>
                    </a:lnT>
                    <a:lnB w="6350" cap="flat" cmpd="sng" algn="ctr">
                      <a:solidFill>
                        <a:srgbClr val="AAB8CA"/>
                      </a:solidFill>
                      <a:prstDash val="dash"/>
                      <a:round/>
                      <a:headEnd type="none" w="med" len="med"/>
                      <a:tailEnd type="none" w="med" len="med"/>
                    </a:lnB>
                    <a:lnTlToBr w="12700" cmpd="sng">
                      <a:noFill/>
                      <a:prstDash val="solid"/>
                    </a:lnTlToBr>
                    <a:lnBlToTr w="12700" cmpd="sng">
                      <a:noFill/>
                      <a:prstDash val="solid"/>
                    </a:lnBlToTr>
                    <a:noFill/>
                  </a:tcPr>
                </a:tc>
              </a:tr>
              <a:tr h="11920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alibri"/>
                          <a:cs typeface="Calibri"/>
                        </a:rPr>
                        <a:t>Planned System Expansion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Calibri"/>
                        <a:cs typeface="Calibri"/>
                      </a:endParaRPr>
                    </a:p>
                  </a:txBody>
                  <a:tcPr marR="33231" marT="0">
                    <a:lnL w="6350" cap="flat" cmpd="sng" algn="ctr">
                      <a:noFill/>
                      <a:prstDash val="dash"/>
                      <a:round/>
                      <a:headEnd type="none" w="med" len="med"/>
                      <a:tailEnd type="none" w="med" len="med"/>
                    </a:lnL>
                    <a:lnR w="6350" cap="flat" cmpd="sng" algn="ctr">
                      <a:solidFill>
                        <a:srgbClr val="AAB8CA"/>
                      </a:solidFill>
                      <a:prstDash val="dash"/>
                      <a:round/>
                      <a:headEnd type="none" w="med" len="med"/>
                      <a:tailEnd type="none" w="med" len="med"/>
                    </a:lnR>
                    <a:lnT w="6350" cap="flat" cmpd="sng" algn="ctr">
                      <a:solidFill>
                        <a:srgbClr val="AAB8CA"/>
                      </a:solidFill>
                      <a:prstDash val="dash"/>
                      <a:round/>
                      <a:headEnd type="none" w="med" len="med"/>
                      <a:tailEnd type="none" w="med" len="med"/>
                    </a:lnT>
                    <a:lnB w="6350" cap="flat" cmpd="sng" algn="ctr">
                      <a:solidFill>
                        <a:srgbClr val="AAB8CA"/>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lnSpc>
                          <a:spcPct val="100000"/>
                        </a:lnSpc>
                        <a:spcBef>
                          <a:spcPts val="0"/>
                        </a:spcBef>
                        <a:spcAft>
                          <a:spcPts val="0"/>
                        </a:spcAft>
                        <a:buFont typeface="Wingdings" pitchFamily="2" charset="2"/>
                        <a:buChar char="§"/>
                      </a:pPr>
                      <a:r>
                        <a:rPr lang="en-US" sz="1600" b="0" kern="1200" baseline="0" dirty="0" smtClean="0">
                          <a:solidFill>
                            <a:schemeClr val="tx1"/>
                          </a:solidFill>
                          <a:latin typeface="Calibri"/>
                          <a:ea typeface="+mn-ea"/>
                          <a:cs typeface="Calibri"/>
                        </a:rPr>
                        <a:t>Shady  Grove</a:t>
                      </a:r>
                    </a:p>
                    <a:p>
                      <a:pPr marL="171450" indent="-171450" algn="l">
                        <a:lnSpc>
                          <a:spcPct val="100000"/>
                        </a:lnSpc>
                        <a:spcBef>
                          <a:spcPts val="0"/>
                        </a:spcBef>
                        <a:spcAft>
                          <a:spcPts val="0"/>
                        </a:spcAft>
                        <a:buFont typeface="Wingdings" pitchFamily="2" charset="2"/>
                        <a:buChar char="§"/>
                      </a:pPr>
                      <a:r>
                        <a:rPr lang="en-US" sz="1600" b="0" kern="1200" baseline="0" dirty="0" smtClean="0">
                          <a:solidFill>
                            <a:schemeClr val="tx1"/>
                          </a:solidFill>
                          <a:latin typeface="Calibri"/>
                          <a:ea typeface="+mn-ea"/>
                          <a:cs typeface="Calibri"/>
                        </a:rPr>
                        <a:t>Union Station N</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600" kern="1200" baseline="0" dirty="0" smtClean="0">
                          <a:solidFill>
                            <a:schemeClr val="tx1"/>
                          </a:solidFill>
                          <a:latin typeface="+mn-lt"/>
                          <a:ea typeface="+mn-ea"/>
                          <a:cs typeface="Calibri"/>
                        </a:rPr>
                        <a:t>Silver Line (2)</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600" kern="1200" baseline="0" dirty="0" smtClean="0">
                          <a:solidFill>
                            <a:schemeClr val="tx1"/>
                          </a:solidFill>
                          <a:latin typeface="+mn-lt"/>
                          <a:ea typeface="+mn-ea"/>
                          <a:cs typeface="Calibri"/>
                        </a:rPr>
                        <a:t>Purple Line  </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600" kern="1200" baseline="0" dirty="0" smtClean="0">
                          <a:solidFill>
                            <a:schemeClr val="tx1"/>
                          </a:solidFill>
                          <a:latin typeface="+mn-lt"/>
                          <a:ea typeface="+mn-ea"/>
                          <a:cs typeface="Calibri"/>
                        </a:rPr>
                        <a:t>Potomac Yards </a:t>
                      </a:r>
                    </a:p>
                  </a:txBody>
                  <a:tcPr marR="33231" marT="0" marB="36000">
                    <a:lnL w="6350" cap="flat" cmpd="sng" algn="ctr">
                      <a:solidFill>
                        <a:srgbClr val="AAB8CA"/>
                      </a:solidFill>
                      <a:prstDash val="dash"/>
                      <a:round/>
                      <a:headEnd type="none" w="med" len="med"/>
                      <a:tailEnd type="none" w="med" len="med"/>
                    </a:lnL>
                    <a:lnR w="6350" cap="flat" cmpd="sng" algn="ctr">
                      <a:solidFill>
                        <a:srgbClr val="AAB8CA"/>
                      </a:solidFill>
                      <a:prstDash val="dash"/>
                      <a:round/>
                      <a:headEnd type="none" w="med" len="med"/>
                      <a:tailEnd type="none" w="med" len="med"/>
                    </a:lnR>
                    <a:lnT w="6350" cap="flat" cmpd="sng" algn="ctr">
                      <a:solidFill>
                        <a:srgbClr val="AAB8CA"/>
                      </a:solidFill>
                      <a:prstDash val="dash"/>
                      <a:round/>
                      <a:headEnd type="none" w="med" len="med"/>
                      <a:tailEnd type="none" w="med" len="med"/>
                    </a:lnT>
                    <a:lnB w="6350" cap="flat" cmpd="sng" algn="ctr">
                      <a:solidFill>
                        <a:srgbClr val="AAB8CA"/>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a:lnSpc>
                          <a:spcPct val="100000"/>
                        </a:lnSpc>
                        <a:spcBef>
                          <a:spcPts val="0"/>
                        </a:spcBef>
                        <a:spcAft>
                          <a:spcPts val="0"/>
                        </a:spcAft>
                        <a:buFont typeface="Wingdings" pitchFamily="2" charset="2"/>
                        <a:buChar char="§"/>
                      </a:pPr>
                      <a:r>
                        <a:rPr lang="en-US" sz="1600" b="0" kern="1200" baseline="0" dirty="0" smtClean="0">
                          <a:solidFill>
                            <a:schemeClr val="tx1"/>
                          </a:solidFill>
                          <a:latin typeface="Calibri"/>
                          <a:ea typeface="+mn-ea"/>
                          <a:cs typeface="Calibri"/>
                        </a:rPr>
                        <a:t>4</a:t>
                      </a:r>
                    </a:p>
                    <a:p>
                      <a:pPr marL="171450" indent="-171450" algn="ctr">
                        <a:lnSpc>
                          <a:spcPct val="100000"/>
                        </a:lnSpc>
                        <a:spcBef>
                          <a:spcPts val="0"/>
                        </a:spcBef>
                        <a:spcAft>
                          <a:spcPts val="0"/>
                        </a:spcAft>
                        <a:buFont typeface="Wingdings" pitchFamily="2" charset="2"/>
                        <a:buChar char="§"/>
                      </a:pPr>
                      <a:r>
                        <a:rPr lang="en-US" sz="1600" b="0" kern="1200" baseline="0" dirty="0" smtClean="0">
                          <a:solidFill>
                            <a:schemeClr val="tx1"/>
                          </a:solidFill>
                          <a:latin typeface="Calibri"/>
                          <a:ea typeface="+mn-ea"/>
                          <a:cs typeface="Calibri"/>
                        </a:rPr>
                        <a:t>3</a:t>
                      </a:r>
                    </a:p>
                    <a:p>
                      <a:pPr marL="171450" indent="-171450" algn="ctr">
                        <a:lnSpc>
                          <a:spcPct val="100000"/>
                        </a:lnSpc>
                        <a:spcBef>
                          <a:spcPts val="0"/>
                        </a:spcBef>
                        <a:spcAft>
                          <a:spcPts val="0"/>
                        </a:spcAft>
                        <a:buFont typeface="Wingdings" pitchFamily="2" charset="2"/>
                        <a:buChar char="§"/>
                      </a:pPr>
                      <a:r>
                        <a:rPr lang="en-US" sz="1600" b="0" kern="1200" baseline="0" dirty="0" smtClean="0">
                          <a:solidFill>
                            <a:schemeClr val="tx1"/>
                          </a:solidFill>
                          <a:latin typeface="Calibri"/>
                          <a:ea typeface="+mn-ea"/>
                          <a:cs typeface="Calibri"/>
                        </a:rPr>
                        <a:t>37</a:t>
                      </a:r>
                    </a:p>
                    <a:p>
                      <a:pPr marL="171450" indent="-171450" algn="ctr">
                        <a:lnSpc>
                          <a:spcPct val="100000"/>
                        </a:lnSpc>
                        <a:spcBef>
                          <a:spcPts val="0"/>
                        </a:spcBef>
                        <a:spcAft>
                          <a:spcPts val="0"/>
                        </a:spcAft>
                        <a:buFont typeface="Wingdings" pitchFamily="2" charset="2"/>
                        <a:buChar char="§"/>
                      </a:pPr>
                      <a:r>
                        <a:rPr lang="en-US" sz="1600" b="0" kern="1200" baseline="0" dirty="0" smtClean="0">
                          <a:solidFill>
                            <a:schemeClr val="tx1"/>
                          </a:solidFill>
                          <a:latin typeface="Calibri"/>
                          <a:ea typeface="+mn-ea"/>
                          <a:cs typeface="Calibri"/>
                        </a:rPr>
                        <a:t>16</a:t>
                      </a:r>
                    </a:p>
                    <a:p>
                      <a:pPr marL="171450" indent="-171450" algn="ctr">
                        <a:lnSpc>
                          <a:spcPct val="100000"/>
                        </a:lnSpc>
                        <a:spcBef>
                          <a:spcPts val="0"/>
                        </a:spcBef>
                        <a:spcAft>
                          <a:spcPts val="0"/>
                        </a:spcAft>
                        <a:buFont typeface="Wingdings" pitchFamily="2" charset="2"/>
                        <a:buChar char="§"/>
                      </a:pPr>
                      <a:r>
                        <a:rPr lang="en-US" sz="1600" b="0" kern="1200" baseline="0" dirty="0" smtClean="0">
                          <a:solidFill>
                            <a:schemeClr val="tx1"/>
                          </a:solidFill>
                          <a:latin typeface="Calibri"/>
                          <a:ea typeface="+mn-ea"/>
                          <a:cs typeface="Calibri"/>
                        </a:rPr>
                        <a:t>8</a:t>
                      </a:r>
                    </a:p>
                  </a:txBody>
                  <a:tcPr marR="33231" marT="0" marB="36000">
                    <a:lnL w="6350" cap="flat" cmpd="sng" algn="ctr">
                      <a:solidFill>
                        <a:srgbClr val="AAB8CA"/>
                      </a:solidFill>
                      <a:prstDash val="dash"/>
                      <a:round/>
                      <a:headEnd type="none" w="med" len="med"/>
                      <a:tailEnd type="none" w="med" len="med"/>
                    </a:lnL>
                    <a:lnR w="6350" cap="flat" cmpd="sng" algn="ctr">
                      <a:solidFill>
                        <a:srgbClr val="AAB8CA"/>
                      </a:solidFill>
                      <a:prstDash val="dash"/>
                      <a:round/>
                      <a:headEnd type="none" w="med" len="med"/>
                      <a:tailEnd type="none" w="med" len="med"/>
                    </a:lnR>
                    <a:lnT w="6350" cap="flat" cmpd="sng" algn="ctr">
                      <a:solidFill>
                        <a:srgbClr val="AAB8CA"/>
                      </a:solidFill>
                      <a:prstDash val="dash"/>
                      <a:round/>
                      <a:headEnd type="none" w="med" len="med"/>
                      <a:tailEnd type="none" w="med" len="med"/>
                    </a:lnT>
                    <a:lnB w="6350" cap="flat" cmpd="sng" algn="ctr">
                      <a:solidFill>
                        <a:srgbClr val="AAB8CA"/>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a:lnSpc>
                          <a:spcPct val="100000"/>
                        </a:lnSpc>
                        <a:spcBef>
                          <a:spcPts val="0"/>
                        </a:spcBef>
                        <a:spcAft>
                          <a:spcPts val="0"/>
                        </a:spcAft>
                        <a:buFont typeface="Wingdings" pitchFamily="2" charset="2"/>
                        <a:buChar char="§"/>
                      </a:pPr>
                      <a:r>
                        <a:rPr lang="en-US" sz="1600" b="0" kern="1200" baseline="0" dirty="0" smtClean="0">
                          <a:solidFill>
                            <a:schemeClr val="tx1"/>
                          </a:solidFill>
                          <a:latin typeface="Calibri"/>
                          <a:ea typeface="+mn-ea"/>
                          <a:cs typeface="Calibri"/>
                        </a:rPr>
                        <a:t>1</a:t>
                      </a:r>
                    </a:p>
                    <a:p>
                      <a:pPr marL="171450" indent="-171450" algn="ctr">
                        <a:lnSpc>
                          <a:spcPct val="100000"/>
                        </a:lnSpc>
                        <a:spcBef>
                          <a:spcPts val="0"/>
                        </a:spcBef>
                        <a:spcAft>
                          <a:spcPts val="0"/>
                        </a:spcAft>
                        <a:buFont typeface="Wingdings" pitchFamily="2" charset="2"/>
                        <a:buChar char="§"/>
                      </a:pPr>
                      <a:r>
                        <a:rPr lang="en-US" sz="1600" b="0" kern="1200" baseline="0" dirty="0" smtClean="0">
                          <a:solidFill>
                            <a:schemeClr val="tx1"/>
                          </a:solidFill>
                          <a:latin typeface="Calibri"/>
                          <a:ea typeface="+mn-ea"/>
                          <a:cs typeface="Calibri"/>
                        </a:rPr>
                        <a:t>1</a:t>
                      </a:r>
                    </a:p>
                    <a:p>
                      <a:pPr marL="171450" indent="-171450" algn="ctr">
                        <a:lnSpc>
                          <a:spcPct val="100000"/>
                        </a:lnSpc>
                        <a:spcBef>
                          <a:spcPts val="0"/>
                        </a:spcBef>
                        <a:spcAft>
                          <a:spcPts val="0"/>
                        </a:spcAft>
                        <a:buFont typeface="Wingdings" pitchFamily="2" charset="2"/>
                        <a:buChar char="§"/>
                      </a:pPr>
                      <a:r>
                        <a:rPr lang="en-US" sz="1600" b="0" kern="1200" baseline="0" dirty="0" smtClean="0">
                          <a:solidFill>
                            <a:schemeClr val="tx1"/>
                          </a:solidFill>
                          <a:latin typeface="Calibri"/>
                          <a:ea typeface="+mn-ea"/>
                          <a:cs typeface="Calibri"/>
                        </a:rPr>
                        <a:t>7</a:t>
                      </a:r>
                    </a:p>
                    <a:p>
                      <a:pPr marL="171450" indent="-171450" algn="ctr">
                        <a:lnSpc>
                          <a:spcPct val="100000"/>
                        </a:lnSpc>
                        <a:spcBef>
                          <a:spcPts val="0"/>
                        </a:spcBef>
                        <a:spcAft>
                          <a:spcPts val="0"/>
                        </a:spcAft>
                        <a:buFont typeface="Wingdings" pitchFamily="2" charset="2"/>
                        <a:buChar char="§"/>
                      </a:pPr>
                      <a:r>
                        <a:rPr lang="en-US" sz="1600" b="0" kern="1200" baseline="0" dirty="0" smtClean="0">
                          <a:solidFill>
                            <a:schemeClr val="tx1"/>
                          </a:solidFill>
                          <a:latin typeface="Calibri"/>
                          <a:ea typeface="+mn-ea"/>
                          <a:cs typeface="Calibri"/>
                        </a:rPr>
                        <a:t>3</a:t>
                      </a:r>
                    </a:p>
                    <a:p>
                      <a:pPr marL="171450" indent="-171450" algn="ctr">
                        <a:lnSpc>
                          <a:spcPct val="100000"/>
                        </a:lnSpc>
                        <a:spcBef>
                          <a:spcPts val="0"/>
                        </a:spcBef>
                        <a:spcAft>
                          <a:spcPts val="0"/>
                        </a:spcAft>
                        <a:buFont typeface="Wingdings" pitchFamily="2" charset="2"/>
                        <a:buChar char="§"/>
                      </a:pPr>
                      <a:r>
                        <a:rPr lang="en-US" sz="1600" b="0" kern="1200" baseline="0" dirty="0" smtClean="0">
                          <a:solidFill>
                            <a:schemeClr val="tx1"/>
                          </a:solidFill>
                          <a:latin typeface="Calibri"/>
                          <a:ea typeface="+mn-ea"/>
                          <a:cs typeface="Calibri"/>
                        </a:rPr>
                        <a:t>2</a:t>
                      </a:r>
                    </a:p>
                    <a:p>
                      <a:pPr marL="0" indent="0" algn="ctr">
                        <a:lnSpc>
                          <a:spcPct val="100000"/>
                        </a:lnSpc>
                        <a:spcBef>
                          <a:spcPts val="0"/>
                        </a:spcBef>
                        <a:spcAft>
                          <a:spcPts val="0"/>
                        </a:spcAft>
                        <a:buFont typeface="Wingdings" pitchFamily="2" charset="2"/>
                        <a:buNone/>
                      </a:pPr>
                      <a:endParaRPr lang="en-US" sz="1600" b="0" kern="1200" baseline="0" dirty="0" smtClean="0">
                        <a:solidFill>
                          <a:schemeClr val="tx1"/>
                        </a:solidFill>
                        <a:latin typeface="Calibri"/>
                        <a:ea typeface="+mn-ea"/>
                        <a:cs typeface="Calibri"/>
                      </a:endParaRPr>
                    </a:p>
                    <a:p>
                      <a:pPr marL="171450" indent="-171450" algn="ctr">
                        <a:lnSpc>
                          <a:spcPct val="100000"/>
                        </a:lnSpc>
                        <a:spcBef>
                          <a:spcPts val="0"/>
                        </a:spcBef>
                        <a:spcAft>
                          <a:spcPts val="0"/>
                        </a:spcAft>
                        <a:buFont typeface="Wingdings" pitchFamily="2" charset="2"/>
                        <a:buChar char="§"/>
                      </a:pPr>
                      <a:endParaRPr lang="en-US" sz="1600" b="0" kern="1200" baseline="0" dirty="0" smtClean="0">
                        <a:solidFill>
                          <a:schemeClr val="tx1"/>
                        </a:solidFill>
                        <a:latin typeface="Calibri"/>
                        <a:ea typeface="+mn-ea"/>
                        <a:cs typeface="Calibri"/>
                      </a:endParaRPr>
                    </a:p>
                  </a:txBody>
                  <a:tcPr marR="33231" marT="0" marB="36000">
                    <a:lnL w="6350" cap="flat" cmpd="sng" algn="ctr">
                      <a:solidFill>
                        <a:srgbClr val="AAB8CA"/>
                      </a:solidFill>
                      <a:prstDash val="dash"/>
                      <a:round/>
                      <a:headEnd type="none" w="med" len="med"/>
                      <a:tailEnd type="none" w="med" len="med"/>
                    </a:lnL>
                    <a:lnR w="6350" cap="flat" cmpd="sng" algn="ctr">
                      <a:solidFill>
                        <a:srgbClr val="AAB8CA"/>
                      </a:solidFill>
                      <a:prstDash val="dash"/>
                      <a:round/>
                      <a:headEnd type="none" w="med" len="med"/>
                      <a:tailEnd type="none" w="med" len="med"/>
                    </a:lnR>
                    <a:lnT w="6350" cap="flat" cmpd="sng" algn="ctr">
                      <a:solidFill>
                        <a:srgbClr val="AAB8CA"/>
                      </a:solidFill>
                      <a:prstDash val="dash"/>
                      <a:round/>
                      <a:headEnd type="none" w="med" len="med"/>
                      <a:tailEnd type="none" w="med" len="med"/>
                    </a:lnT>
                    <a:lnB w="6350" cap="flat" cmpd="sng" algn="ctr">
                      <a:solidFill>
                        <a:srgbClr val="AAB8CA"/>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a:lnSpc>
                          <a:spcPct val="100000"/>
                        </a:lnSpc>
                        <a:spcBef>
                          <a:spcPts val="0"/>
                        </a:spcBef>
                        <a:spcAft>
                          <a:spcPts val="0"/>
                        </a:spcAft>
                        <a:buFont typeface="Wingdings" pitchFamily="2" charset="2"/>
                        <a:buChar char="§"/>
                      </a:pPr>
                      <a:r>
                        <a:rPr lang="en-US" sz="1600" b="0" kern="1200" baseline="0" dirty="0" smtClean="0">
                          <a:solidFill>
                            <a:schemeClr val="tx1"/>
                          </a:solidFill>
                          <a:latin typeface="Calibri"/>
                          <a:ea typeface="+mn-ea"/>
                          <a:cs typeface="Calibri"/>
                        </a:rPr>
                        <a:t>3</a:t>
                      </a:r>
                    </a:p>
                    <a:p>
                      <a:pPr marL="171450" indent="-171450" algn="ctr">
                        <a:lnSpc>
                          <a:spcPct val="100000"/>
                        </a:lnSpc>
                        <a:spcBef>
                          <a:spcPts val="0"/>
                        </a:spcBef>
                        <a:spcAft>
                          <a:spcPts val="0"/>
                        </a:spcAft>
                        <a:buFont typeface="Wingdings" pitchFamily="2" charset="2"/>
                        <a:buChar char="§"/>
                      </a:pPr>
                      <a:r>
                        <a:rPr lang="en-US" sz="1600" b="0" kern="1200" baseline="0" dirty="0" smtClean="0">
                          <a:solidFill>
                            <a:schemeClr val="tx1"/>
                          </a:solidFill>
                          <a:latin typeface="Calibri"/>
                          <a:ea typeface="+mn-ea"/>
                          <a:cs typeface="Calibri"/>
                        </a:rPr>
                        <a:t>2</a:t>
                      </a:r>
                    </a:p>
                    <a:p>
                      <a:pPr marL="171450" indent="-171450" algn="ctr">
                        <a:lnSpc>
                          <a:spcPct val="100000"/>
                        </a:lnSpc>
                        <a:spcBef>
                          <a:spcPts val="0"/>
                        </a:spcBef>
                        <a:spcAft>
                          <a:spcPts val="0"/>
                        </a:spcAft>
                        <a:buFont typeface="Wingdings" pitchFamily="2" charset="2"/>
                        <a:buChar char="§"/>
                      </a:pPr>
                      <a:r>
                        <a:rPr lang="en-US" sz="1600" b="0" kern="1200" baseline="0" dirty="0" smtClean="0">
                          <a:solidFill>
                            <a:schemeClr val="tx1"/>
                          </a:solidFill>
                          <a:latin typeface="Calibri"/>
                          <a:ea typeface="+mn-ea"/>
                          <a:cs typeface="Calibri"/>
                        </a:rPr>
                        <a:t>30</a:t>
                      </a:r>
                    </a:p>
                    <a:p>
                      <a:pPr marL="171450" indent="-171450" algn="ctr">
                        <a:lnSpc>
                          <a:spcPct val="100000"/>
                        </a:lnSpc>
                        <a:spcBef>
                          <a:spcPts val="0"/>
                        </a:spcBef>
                        <a:spcAft>
                          <a:spcPts val="0"/>
                        </a:spcAft>
                        <a:buFont typeface="Wingdings" pitchFamily="2" charset="2"/>
                        <a:buChar char="§"/>
                      </a:pPr>
                      <a:r>
                        <a:rPr lang="en-US" sz="1600" b="0" kern="1200" baseline="0" dirty="0" smtClean="0">
                          <a:solidFill>
                            <a:schemeClr val="tx1"/>
                          </a:solidFill>
                          <a:latin typeface="Calibri"/>
                          <a:ea typeface="+mn-ea"/>
                          <a:cs typeface="Calibri"/>
                        </a:rPr>
                        <a:t>14</a:t>
                      </a:r>
                    </a:p>
                    <a:p>
                      <a:pPr marL="171450" indent="-171450" algn="ctr">
                        <a:lnSpc>
                          <a:spcPct val="100000"/>
                        </a:lnSpc>
                        <a:spcBef>
                          <a:spcPts val="0"/>
                        </a:spcBef>
                        <a:spcAft>
                          <a:spcPts val="0"/>
                        </a:spcAft>
                        <a:buFont typeface="Wingdings" pitchFamily="2" charset="2"/>
                        <a:buChar char="§"/>
                      </a:pPr>
                      <a:r>
                        <a:rPr lang="en-US" sz="1600" b="0" kern="1200" baseline="0" smtClean="0">
                          <a:solidFill>
                            <a:schemeClr val="tx1"/>
                          </a:solidFill>
                          <a:latin typeface="Calibri"/>
                          <a:ea typeface="+mn-ea"/>
                          <a:cs typeface="Calibri"/>
                        </a:rPr>
                        <a:t>6</a:t>
                      </a:r>
                      <a:endParaRPr lang="en-US" sz="1600" b="0" kern="1200" baseline="0" dirty="0" smtClean="0">
                        <a:solidFill>
                          <a:schemeClr val="tx1"/>
                        </a:solidFill>
                        <a:latin typeface="Calibri"/>
                        <a:ea typeface="+mn-ea"/>
                        <a:cs typeface="Calibri"/>
                      </a:endParaRPr>
                    </a:p>
                  </a:txBody>
                  <a:tcPr marR="33231" marT="0" marB="36000">
                    <a:lnL w="6350" cap="flat" cmpd="sng" algn="ctr">
                      <a:solidFill>
                        <a:srgbClr val="AAB8CA"/>
                      </a:solidFill>
                      <a:prstDash val="dash"/>
                      <a:round/>
                      <a:headEnd type="none" w="med" len="med"/>
                      <a:tailEnd type="none" w="med" len="med"/>
                    </a:lnL>
                    <a:lnR w="12700" cmpd="sng">
                      <a:solidFill>
                        <a:srgbClr val="FFFFFF"/>
                      </a:solidFill>
                    </a:lnR>
                    <a:lnT w="6350" cap="flat" cmpd="sng" algn="ctr">
                      <a:solidFill>
                        <a:srgbClr val="AAB8CA"/>
                      </a:solidFill>
                      <a:prstDash val="dash"/>
                      <a:round/>
                      <a:headEnd type="none" w="med" len="med"/>
                      <a:tailEnd type="none" w="med" len="med"/>
                    </a:lnT>
                    <a:lnB w="6350" cap="flat" cmpd="sng" algn="ctr">
                      <a:solidFill>
                        <a:srgbClr val="AAB8CA"/>
                      </a:solidFill>
                      <a:prstDash val="dash"/>
                      <a:round/>
                      <a:headEnd type="none" w="med" len="med"/>
                      <a:tailEnd type="none" w="med" len="med"/>
                    </a:lnB>
                    <a:lnTlToBr w="12700" cmpd="sng">
                      <a:noFill/>
                      <a:prstDash val="solid"/>
                    </a:lnTlToBr>
                    <a:lnBlToTr w="12700" cmpd="sng">
                      <a:noFill/>
                      <a:prstDash val="solid"/>
                    </a:lnBlToTr>
                    <a:noFill/>
                  </a:tcPr>
                </a:tc>
              </a:tr>
              <a:tr h="628473">
                <a:tc>
                  <a:txBody>
                    <a:bodyPr/>
                    <a:lstStyle/>
                    <a:p>
                      <a:r>
                        <a:rPr lang="en-US" sz="1800" b="1" dirty="0" smtClean="0">
                          <a:solidFill>
                            <a:schemeClr val="tx1"/>
                          </a:solidFill>
                          <a:latin typeface="Calibri"/>
                          <a:cs typeface="Calibri"/>
                        </a:rPr>
                        <a:t>Possible Added Capacity </a:t>
                      </a:r>
                    </a:p>
                  </a:txBody>
                  <a:tcPr marR="33231" marT="0">
                    <a:lnL w="6350" cap="flat" cmpd="sng" algn="ctr">
                      <a:noFill/>
                      <a:prstDash val="dash"/>
                      <a:round/>
                      <a:headEnd type="none" w="med" len="med"/>
                      <a:tailEnd type="none" w="med" len="med"/>
                    </a:lnL>
                    <a:lnR w="6350" cap="flat" cmpd="sng" algn="ctr">
                      <a:solidFill>
                        <a:srgbClr val="AAB8CA"/>
                      </a:solidFill>
                      <a:prstDash val="dash"/>
                      <a:round/>
                      <a:headEnd type="none" w="med" len="med"/>
                      <a:tailEnd type="none" w="med" len="med"/>
                    </a:lnR>
                    <a:lnT w="6350" cap="flat" cmpd="sng" algn="ctr">
                      <a:solidFill>
                        <a:srgbClr val="AAB8CA"/>
                      </a:solidFill>
                      <a:prstDash val="dash"/>
                      <a:round/>
                      <a:headEnd type="none" w="med" len="med"/>
                      <a:tailEnd type="none" w="med" len="med"/>
                    </a:lnT>
                    <a:lnB w="6350" cap="flat" cmpd="sng" algn="ctr">
                      <a:solidFill>
                        <a:srgbClr val="AAB8CA"/>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600" b="0" kern="1200" baseline="0" dirty="0" smtClean="0">
                          <a:solidFill>
                            <a:schemeClr val="tx1"/>
                          </a:solidFill>
                          <a:latin typeface="Calibri"/>
                          <a:ea typeface="+mn-ea"/>
                          <a:cs typeface="Calibri"/>
                        </a:rPr>
                        <a:t>Expanded Faregate arrays at up to 10 Mezzanines  </a:t>
                      </a:r>
                      <a:endParaRPr lang="en-US" sz="1600" b="0" kern="1200" baseline="0" dirty="0" smtClean="0">
                        <a:solidFill>
                          <a:schemeClr val="tx1"/>
                        </a:solidFill>
                        <a:latin typeface="+mn-lt"/>
                        <a:ea typeface="+mn-ea"/>
                        <a:cs typeface="Calibri"/>
                      </a:endParaRPr>
                    </a:p>
                  </a:txBody>
                  <a:tcPr marR="33231" marT="0" marB="36000">
                    <a:lnL w="6350" cap="flat" cmpd="sng" algn="ctr">
                      <a:solidFill>
                        <a:srgbClr val="AAB8CA"/>
                      </a:solidFill>
                      <a:prstDash val="dash"/>
                      <a:round/>
                      <a:headEnd type="none" w="med" len="med"/>
                      <a:tailEnd type="none" w="med" len="med"/>
                    </a:lnL>
                    <a:lnR w="6350" cap="flat" cmpd="sng" algn="ctr">
                      <a:solidFill>
                        <a:srgbClr val="AAB8CA"/>
                      </a:solidFill>
                      <a:prstDash val="dash"/>
                      <a:round/>
                      <a:headEnd type="none" w="med" len="med"/>
                      <a:tailEnd type="none" w="med" len="med"/>
                    </a:lnR>
                    <a:lnT w="6350" cap="flat" cmpd="sng" algn="ctr">
                      <a:solidFill>
                        <a:srgbClr val="AAB8CA"/>
                      </a:solidFill>
                      <a:prstDash val="dash"/>
                      <a:round/>
                      <a:headEnd type="none" w="med" len="med"/>
                      <a:tailEnd type="none" w="med" len="med"/>
                    </a:lnT>
                    <a:lnB w="6350" cap="flat" cmpd="sng" algn="ctr">
                      <a:solidFill>
                        <a:srgbClr val="AAB8CA"/>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ctr"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kern="1200" baseline="0" dirty="0" smtClean="0">
                          <a:solidFill>
                            <a:schemeClr val="tx1"/>
                          </a:solidFill>
                          <a:latin typeface="Calibri"/>
                          <a:ea typeface="+mn-ea"/>
                          <a:cs typeface="Calibri"/>
                        </a:rPr>
                        <a:t>15</a:t>
                      </a:r>
                    </a:p>
                  </a:txBody>
                  <a:tcPr marR="33231" marT="0" marB="36000">
                    <a:lnL w="6350" cap="flat" cmpd="sng" algn="ctr">
                      <a:solidFill>
                        <a:srgbClr val="AAB8CA"/>
                      </a:solidFill>
                      <a:prstDash val="dash"/>
                      <a:round/>
                      <a:headEnd type="none" w="med" len="med"/>
                      <a:tailEnd type="none" w="med" len="med"/>
                    </a:lnL>
                    <a:lnR w="6350" cap="flat" cmpd="sng" algn="ctr">
                      <a:solidFill>
                        <a:srgbClr val="AAB8CA"/>
                      </a:solidFill>
                      <a:prstDash val="dash"/>
                      <a:round/>
                      <a:headEnd type="none" w="med" len="med"/>
                      <a:tailEnd type="none" w="med" len="med"/>
                    </a:lnR>
                    <a:lnT w="6350" cap="flat" cmpd="sng" algn="ctr">
                      <a:solidFill>
                        <a:srgbClr val="AAB8CA"/>
                      </a:solidFill>
                      <a:prstDash val="dash"/>
                      <a:round/>
                      <a:headEnd type="none" w="med" len="med"/>
                      <a:tailEnd type="none" w="med" len="med"/>
                    </a:lnT>
                    <a:lnB w="6350" cap="flat" cmpd="sng" algn="ctr">
                      <a:solidFill>
                        <a:srgbClr val="AAB8CA"/>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ctr"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kern="1200" baseline="0" dirty="0" smtClean="0">
                          <a:solidFill>
                            <a:schemeClr val="tx1"/>
                          </a:solidFill>
                          <a:latin typeface="Calibri"/>
                          <a:ea typeface="+mn-ea"/>
                          <a:cs typeface="Calibri"/>
                        </a:rPr>
                        <a:t>1</a:t>
                      </a:r>
                    </a:p>
                  </a:txBody>
                  <a:tcPr marR="33231" marT="0" marB="36000">
                    <a:lnL w="6350" cap="flat" cmpd="sng" algn="ctr">
                      <a:solidFill>
                        <a:srgbClr val="AAB8CA"/>
                      </a:solidFill>
                      <a:prstDash val="dash"/>
                      <a:round/>
                      <a:headEnd type="none" w="med" len="med"/>
                      <a:tailEnd type="none" w="med" len="med"/>
                    </a:lnL>
                    <a:lnR w="6350" cap="flat" cmpd="sng" algn="ctr">
                      <a:solidFill>
                        <a:srgbClr val="AAB8CA"/>
                      </a:solidFill>
                      <a:prstDash val="dash"/>
                      <a:round/>
                      <a:headEnd type="none" w="med" len="med"/>
                      <a:tailEnd type="none" w="med" len="med"/>
                    </a:lnR>
                    <a:lnT w="6350" cap="flat" cmpd="sng" algn="ctr">
                      <a:solidFill>
                        <a:srgbClr val="AAB8CA"/>
                      </a:solidFill>
                      <a:prstDash val="dash"/>
                      <a:round/>
                      <a:headEnd type="none" w="med" len="med"/>
                      <a:tailEnd type="none" w="med" len="med"/>
                    </a:lnT>
                    <a:lnB w="6350" cap="flat" cmpd="sng" algn="ctr">
                      <a:solidFill>
                        <a:srgbClr val="AAB8CA"/>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ctr"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kern="1200" baseline="0" dirty="0" smtClean="0">
                          <a:solidFill>
                            <a:schemeClr val="tx1"/>
                          </a:solidFill>
                          <a:latin typeface="Calibri"/>
                          <a:ea typeface="+mn-ea"/>
                          <a:cs typeface="Calibri"/>
                        </a:rPr>
                        <a:t>14</a:t>
                      </a:r>
                    </a:p>
                  </a:txBody>
                  <a:tcPr marR="33231" marT="0" marB="36000">
                    <a:lnL w="6350" cap="flat" cmpd="sng" algn="ctr">
                      <a:solidFill>
                        <a:srgbClr val="AAB8CA"/>
                      </a:solidFill>
                      <a:prstDash val="dash"/>
                      <a:round/>
                      <a:headEnd type="none" w="med" len="med"/>
                      <a:tailEnd type="none" w="med" len="med"/>
                    </a:lnL>
                    <a:lnR w="12700" cmpd="sng">
                      <a:solidFill>
                        <a:srgbClr val="FFFFFF"/>
                      </a:solidFill>
                    </a:lnR>
                    <a:lnT w="6350" cap="flat" cmpd="sng" algn="ctr">
                      <a:solidFill>
                        <a:srgbClr val="AAB8CA"/>
                      </a:solidFill>
                      <a:prstDash val="dash"/>
                      <a:round/>
                      <a:headEnd type="none" w="med" len="med"/>
                      <a:tailEnd type="none" w="med" len="med"/>
                    </a:lnT>
                    <a:lnB w="6350" cap="flat" cmpd="sng" algn="ctr">
                      <a:solidFill>
                        <a:srgbClr val="AAB8CA"/>
                      </a:solidFill>
                      <a:prstDash val="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itle 1"/>
          <p:cNvSpPr txBox="1">
            <a:spLocks/>
          </p:cNvSpPr>
          <p:nvPr/>
        </p:nvSpPr>
        <p:spPr>
          <a:xfrm>
            <a:off x="1134035" y="4481"/>
            <a:ext cx="8009965" cy="12953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Tahoma" pitchFamily="34" charset="0"/>
                <a:cs typeface="Tahoma" pitchFamily="34" charset="0"/>
              </a:rPr>
              <a:t>EQUIPMENT QUANTITIES</a:t>
            </a:r>
            <a:endParaRPr lang="en-US" sz="2800" b="1" dirty="0">
              <a:solidFill>
                <a:schemeClr val="bg1"/>
              </a:solidFill>
              <a:latin typeface="Tahoma" pitchFamily="34" charset="0"/>
              <a:cs typeface="Tahoma"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1637"/>
            <a:ext cx="8686800" cy="4525963"/>
          </a:xfrm>
        </p:spPr>
        <p:txBody>
          <a:bodyPr>
            <a:noAutofit/>
          </a:bodyPr>
          <a:lstStyle/>
          <a:p>
            <a:pPr marL="0" indent="0" algn="ctr">
              <a:buNone/>
            </a:pPr>
            <a:r>
              <a:rPr lang="en-US" sz="30000" dirty="0" smtClean="0">
                <a:solidFill>
                  <a:srgbClr val="FF0000"/>
                </a:solidFill>
                <a:latin typeface="Segoe UI Semibold" panose="020B0702040204020203" pitchFamily="34" charset="0"/>
              </a:rPr>
              <a:t>?</a:t>
            </a:r>
            <a:endParaRPr lang="en-US" sz="30000" dirty="0">
              <a:solidFill>
                <a:srgbClr val="FF0000"/>
              </a:solidFill>
              <a:latin typeface="Segoe UI Semibold" panose="020B0702040204020203" pitchFamily="34" charset="0"/>
            </a:endParaRPr>
          </a:p>
        </p:txBody>
      </p:sp>
      <p:sp>
        <p:nvSpPr>
          <p:cNvPr id="4" name="Slide Number Placeholder 3"/>
          <p:cNvSpPr>
            <a:spLocks noGrp="1"/>
          </p:cNvSpPr>
          <p:nvPr>
            <p:ph type="sldNum" sz="quarter" idx="12"/>
          </p:nvPr>
        </p:nvSpPr>
        <p:spPr/>
        <p:txBody>
          <a:bodyPr/>
          <a:lstStyle/>
          <a:p>
            <a:pPr>
              <a:defRPr/>
            </a:pPr>
            <a:fld id="{6ACC13B6-0925-4B52-9CA6-754CE2AFDB35}" type="slidenum">
              <a:rPr lang="en-US" smtClean="0"/>
              <a:pPr>
                <a:defRPr/>
              </a:pPr>
              <a:t>32</a:t>
            </a:fld>
            <a:endParaRPr lang="en-US" dirty="0"/>
          </a:p>
        </p:txBody>
      </p:sp>
      <p:sp>
        <p:nvSpPr>
          <p:cNvPr id="5" name="Title 1"/>
          <p:cNvSpPr txBox="1">
            <a:spLocks/>
          </p:cNvSpPr>
          <p:nvPr/>
        </p:nvSpPr>
        <p:spPr>
          <a:xfrm>
            <a:off x="1134035" y="4481"/>
            <a:ext cx="8009965" cy="12953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Tahoma" pitchFamily="34" charset="0"/>
                <a:cs typeface="Tahoma" pitchFamily="34" charset="0"/>
              </a:rPr>
              <a:t>QUESTIONS </a:t>
            </a:r>
            <a:endParaRPr lang="en-US" sz="2800" b="1"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3938455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035" y="4481"/>
            <a:ext cx="8009965" cy="1295399"/>
          </a:xfrm>
        </p:spPr>
        <p:txBody>
          <a:bodyPr>
            <a:normAutofit/>
          </a:bodyPr>
          <a:lstStyle/>
          <a:p>
            <a:pPr algn="l"/>
            <a:r>
              <a:rPr lang="en-US" sz="2800" b="1" dirty="0" smtClean="0">
                <a:solidFill>
                  <a:schemeClr val="bg1"/>
                </a:solidFill>
                <a:latin typeface="Tahoma" pitchFamily="34" charset="0"/>
                <a:ea typeface="Tahoma" pitchFamily="34" charset="0"/>
                <a:cs typeface="Tahoma" pitchFamily="34" charset="0"/>
              </a:rPr>
              <a:t>OBJECTIVES</a:t>
            </a:r>
            <a:endParaRPr lang="en-US" sz="2800" b="1" dirty="0">
              <a:solidFill>
                <a:schemeClr val="bg1"/>
              </a:solidFill>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6ACC13B6-0925-4B52-9CA6-754CE2AFDB35}" type="slidenum">
              <a:rPr lang="en-US" smtClean="0"/>
              <a:pPr>
                <a:defRPr/>
              </a:pPr>
              <a:t>4</a:t>
            </a:fld>
            <a:endParaRPr lang="en-US" dirty="0"/>
          </a:p>
        </p:txBody>
      </p:sp>
      <p:sp>
        <p:nvSpPr>
          <p:cNvPr id="8" name="Content Placeholder 2"/>
          <p:cNvSpPr>
            <a:spLocks noGrp="1"/>
          </p:cNvSpPr>
          <p:nvPr>
            <p:ph idx="1"/>
          </p:nvPr>
        </p:nvSpPr>
        <p:spPr>
          <a:xfrm>
            <a:off x="685800" y="1600200"/>
            <a:ext cx="8229600" cy="4525963"/>
          </a:xfrm>
        </p:spPr>
        <p:txBody>
          <a:bodyPr>
            <a:normAutofit lnSpcReduction="10000"/>
          </a:bodyPr>
          <a:lstStyle/>
          <a:p>
            <a:pPr lvl="0"/>
            <a:r>
              <a:rPr lang="en-US" sz="2400" dirty="0" smtClean="0">
                <a:latin typeface="Tahoma" panose="020B0604030504040204" pitchFamily="34" charset="0"/>
                <a:ea typeface="Tahoma" panose="020B0604030504040204" pitchFamily="34" charset="0"/>
                <a:cs typeface="Tahoma" panose="020B0604030504040204" pitchFamily="34" charset="0"/>
              </a:rPr>
              <a:t>Modernize faregates</a:t>
            </a:r>
          </a:p>
          <a:p>
            <a:pPr lvl="0"/>
            <a:r>
              <a:rPr lang="en-US" sz="2400" dirty="0" smtClean="0">
                <a:latin typeface="Tahoma" panose="020B0604030504040204" pitchFamily="34" charset="0"/>
                <a:ea typeface="Tahoma" panose="020B0604030504040204" pitchFamily="34" charset="0"/>
                <a:cs typeface="Tahoma" panose="020B0604030504040204" pitchFamily="34" charset="0"/>
              </a:rPr>
              <a:t>Improve </a:t>
            </a:r>
            <a:r>
              <a:rPr lang="en-US" sz="2400" dirty="0">
                <a:latin typeface="Tahoma" panose="020B0604030504040204" pitchFamily="34" charset="0"/>
                <a:ea typeface="Tahoma" panose="020B0604030504040204" pitchFamily="34" charset="0"/>
                <a:cs typeface="Tahoma" panose="020B0604030504040204" pitchFamily="34" charset="0"/>
              </a:rPr>
              <a:t>the customer </a:t>
            </a:r>
            <a:r>
              <a:rPr lang="en-US" sz="2400" dirty="0" smtClean="0">
                <a:latin typeface="Tahoma" panose="020B0604030504040204" pitchFamily="34" charset="0"/>
                <a:ea typeface="Tahoma" panose="020B0604030504040204" pitchFamily="34" charset="0"/>
                <a:cs typeface="Tahoma" panose="020B0604030504040204" pitchFamily="34" charset="0"/>
              </a:rPr>
              <a:t>experience  </a:t>
            </a:r>
            <a:endParaRPr lang="en-US" sz="2400" dirty="0">
              <a:latin typeface="Tahoma" panose="020B0604030504040204" pitchFamily="34" charset="0"/>
              <a:ea typeface="Tahoma" panose="020B0604030504040204" pitchFamily="34" charset="0"/>
              <a:cs typeface="Tahoma" panose="020B0604030504040204" pitchFamily="34" charset="0"/>
            </a:endParaRPr>
          </a:p>
          <a:p>
            <a:pPr lvl="0"/>
            <a:r>
              <a:rPr lang="en-US" sz="2400" dirty="0" smtClean="0">
                <a:latin typeface="Tahoma" panose="020B0604030504040204" pitchFamily="34" charset="0"/>
                <a:ea typeface="Tahoma" panose="020B0604030504040204" pitchFamily="34" charset="0"/>
                <a:cs typeface="Tahoma" panose="020B0604030504040204" pitchFamily="34" charset="0"/>
              </a:rPr>
              <a:t>Increase </a:t>
            </a:r>
            <a:r>
              <a:rPr lang="en-US" sz="2400" dirty="0">
                <a:latin typeface="Tahoma" panose="020B0604030504040204" pitchFamily="34" charset="0"/>
                <a:ea typeface="Tahoma" panose="020B0604030504040204" pitchFamily="34" charset="0"/>
                <a:cs typeface="Tahoma" panose="020B0604030504040204" pitchFamily="34" charset="0"/>
              </a:rPr>
              <a:t>faregate </a:t>
            </a:r>
            <a:r>
              <a:rPr lang="en-US" sz="2400" dirty="0" smtClean="0">
                <a:latin typeface="Tahoma" panose="020B0604030504040204" pitchFamily="34" charset="0"/>
                <a:ea typeface="Tahoma" panose="020B0604030504040204" pitchFamily="34" charset="0"/>
                <a:cs typeface="Tahoma" panose="020B0604030504040204" pitchFamily="34" charset="0"/>
              </a:rPr>
              <a:t>reliability </a:t>
            </a:r>
            <a:endParaRPr lang="en-US" sz="2400" dirty="0">
              <a:latin typeface="Tahoma" panose="020B0604030504040204" pitchFamily="34" charset="0"/>
              <a:ea typeface="Tahoma" panose="020B0604030504040204" pitchFamily="34" charset="0"/>
              <a:cs typeface="Tahoma" panose="020B0604030504040204" pitchFamily="34" charset="0"/>
            </a:endParaRPr>
          </a:p>
          <a:p>
            <a:pPr lvl="0"/>
            <a:r>
              <a:rPr lang="en-US" sz="2400" dirty="0" smtClean="0">
                <a:latin typeface="Tahoma" panose="020B0604030504040204" pitchFamily="34" charset="0"/>
                <a:ea typeface="Tahoma" panose="020B0604030504040204" pitchFamily="34" charset="0"/>
                <a:cs typeface="Tahoma" panose="020B0604030504040204" pitchFamily="34" charset="0"/>
              </a:rPr>
              <a:t>Reduce </a:t>
            </a:r>
            <a:r>
              <a:rPr lang="en-US" sz="2400" dirty="0">
                <a:latin typeface="Tahoma" panose="020B0604030504040204" pitchFamily="34" charset="0"/>
                <a:ea typeface="Tahoma" panose="020B0604030504040204" pitchFamily="34" charset="0"/>
                <a:cs typeface="Tahoma" panose="020B0604030504040204" pitchFamily="34" charset="0"/>
              </a:rPr>
              <a:t>opportunity for fare </a:t>
            </a:r>
            <a:r>
              <a:rPr lang="en-US" sz="2400" dirty="0" smtClean="0">
                <a:latin typeface="Tahoma" panose="020B0604030504040204" pitchFamily="34" charset="0"/>
                <a:ea typeface="Tahoma" panose="020B0604030504040204" pitchFamily="34" charset="0"/>
                <a:cs typeface="Tahoma" panose="020B0604030504040204" pitchFamily="34" charset="0"/>
              </a:rPr>
              <a:t>evasion </a:t>
            </a:r>
            <a:endParaRPr lang="en-US" sz="2400" dirty="0">
              <a:latin typeface="Tahoma" panose="020B0604030504040204" pitchFamily="34" charset="0"/>
              <a:ea typeface="Tahoma" panose="020B0604030504040204" pitchFamily="34" charset="0"/>
              <a:cs typeface="Tahoma" panose="020B0604030504040204" pitchFamily="34" charset="0"/>
            </a:endParaRPr>
          </a:p>
          <a:p>
            <a:pPr lvl="0"/>
            <a:r>
              <a:rPr lang="en-US" sz="2400" dirty="0">
                <a:latin typeface="Tahoma" panose="020B0604030504040204" pitchFamily="34" charset="0"/>
                <a:ea typeface="Tahoma" panose="020B0604030504040204" pitchFamily="34" charset="0"/>
                <a:cs typeface="Tahoma" panose="020B0604030504040204" pitchFamily="34" charset="0"/>
              </a:rPr>
              <a:t>Improve operational interfaces</a:t>
            </a:r>
          </a:p>
          <a:p>
            <a:r>
              <a:rPr lang="en-US" sz="2400" dirty="0">
                <a:latin typeface="Tahoma" panose="020B0604030504040204" pitchFamily="34" charset="0"/>
                <a:ea typeface="Tahoma" panose="020B0604030504040204" pitchFamily="34" charset="0"/>
                <a:cs typeface="Tahoma" panose="020B0604030504040204" pitchFamily="34" charset="0"/>
              </a:rPr>
              <a:t>Increase list service capabilities </a:t>
            </a:r>
          </a:p>
          <a:p>
            <a:pPr lvl="0"/>
            <a:r>
              <a:rPr lang="en-US" sz="2400" dirty="0" smtClean="0">
                <a:latin typeface="Tahoma" panose="020B0604030504040204" pitchFamily="34" charset="0"/>
                <a:ea typeface="Tahoma" panose="020B0604030504040204" pitchFamily="34" charset="0"/>
                <a:cs typeface="Tahoma" panose="020B0604030504040204" pitchFamily="34" charset="0"/>
              </a:rPr>
              <a:t>Reduce </a:t>
            </a:r>
            <a:r>
              <a:rPr lang="en-US" sz="2400" dirty="0">
                <a:latin typeface="Tahoma" panose="020B0604030504040204" pitchFamily="34" charset="0"/>
                <a:ea typeface="Tahoma" panose="020B0604030504040204" pitchFamily="34" charset="0"/>
                <a:cs typeface="Tahoma" panose="020B0604030504040204" pitchFamily="34" charset="0"/>
              </a:rPr>
              <a:t>power </a:t>
            </a:r>
            <a:r>
              <a:rPr lang="en-US" sz="2400" dirty="0" smtClean="0">
                <a:latin typeface="Tahoma" panose="020B0604030504040204" pitchFamily="34" charset="0"/>
                <a:ea typeface="Tahoma" panose="020B0604030504040204" pitchFamily="34" charset="0"/>
                <a:cs typeface="Tahoma" panose="020B0604030504040204" pitchFamily="34" charset="0"/>
              </a:rPr>
              <a:t>consumption</a:t>
            </a:r>
          </a:p>
          <a:p>
            <a:pPr lvl="0"/>
            <a:r>
              <a:rPr lang="en-US" sz="2400" dirty="0" smtClean="0">
                <a:latin typeface="Tahoma" panose="020B0604030504040204" pitchFamily="34" charset="0"/>
                <a:ea typeface="Tahoma" panose="020B0604030504040204" pitchFamily="34" charset="0"/>
                <a:cs typeface="Tahoma" panose="020B0604030504040204" pitchFamily="34" charset="0"/>
              </a:rPr>
              <a:t>Introduce a pleasing design aesthetic that is complimentary to WMATA’s Metrorail historic appearance </a:t>
            </a:r>
          </a:p>
          <a:p>
            <a:pPr lvl="0"/>
            <a:r>
              <a:rPr lang="en-US" sz="2400" dirty="0" smtClean="0">
                <a:latin typeface="Tahoma" panose="020B0604030504040204" pitchFamily="34" charset="0"/>
                <a:ea typeface="Tahoma" panose="020B0604030504040204" pitchFamily="34" charset="0"/>
                <a:cs typeface="Tahoma" panose="020B0604030504040204" pitchFamily="34" charset="0"/>
              </a:rPr>
              <a:t>Maintain current fare payment application and fare media while deploying hardware that is forward looking</a:t>
            </a:r>
            <a:endParaRPr lang="en-US" sz="2400" b="1" dirty="0" smtClean="0">
              <a:latin typeface="Tahoma" panose="020B0604030504040204" pitchFamily="34" charset="0"/>
              <a:ea typeface="Tahoma" panose="020B0604030504040204" pitchFamily="34" charset="0"/>
              <a:cs typeface="Tahoma" panose="020B0604030504040204" pitchFamily="34" charset="0"/>
            </a:endParaRPr>
          </a:p>
          <a:p>
            <a:pPr lvl="2">
              <a:buFont typeface="Arial"/>
              <a:buChar char="•"/>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a:buFont typeface="Arial"/>
              <a:buChar char="•"/>
              <a:defRPr/>
            </a:pP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a:buFont typeface="Arial"/>
              <a:buChar char="•"/>
              <a:defRPr/>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7644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B4E9B-9876-45F9-A07D-79ED7DF52320}" type="slidenum">
              <a:rPr lang="en-US" smtClean="0"/>
              <a:pPr>
                <a:defRPr/>
              </a:pPr>
              <a:t>5</a:t>
            </a:fld>
            <a:endParaRPr lang="en-US" dirty="0"/>
          </a:p>
        </p:txBody>
      </p:sp>
      <p:sp>
        <p:nvSpPr>
          <p:cNvPr id="5" name="Content Placeholder 2"/>
          <p:cNvSpPr txBox="1">
            <a:spLocks/>
          </p:cNvSpPr>
          <p:nvPr/>
        </p:nvSpPr>
        <p:spPr bwMode="auto">
          <a:xfrm>
            <a:off x="533400" y="1565133"/>
            <a:ext cx="7543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eaLnBrk="0" hangingPunct="0">
              <a:defRPr sz="2400">
                <a:solidFill>
                  <a:schemeClr val="tx1"/>
                </a:solidFill>
                <a:latin typeface="Arial" charset="0"/>
                <a:ea typeface="ＭＳ Ｐゴシック" charset="0"/>
                <a:cs typeface="ＭＳ Ｐゴシック" charset="0"/>
              </a:defRPr>
            </a:lvl1pPr>
            <a:lvl2pPr marL="793750" indent="-338138"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ts val="475"/>
              </a:spcBef>
            </a:pPr>
            <a:r>
              <a:rPr lang="en-US" sz="1800" b="1" dirty="0" smtClean="0">
                <a:latin typeface="Tahoma" charset="0"/>
                <a:cs typeface="Tahoma" charset="0"/>
              </a:rPr>
              <a:t>Solicitation Instructions </a:t>
            </a:r>
            <a:endParaRPr lang="en-US" sz="1800" b="1" dirty="0">
              <a:latin typeface="Tahoma" charset="0"/>
              <a:cs typeface="Tahoma" charset="0"/>
            </a:endParaRPr>
          </a:p>
          <a:p>
            <a:pPr lvl="1" eaLnBrk="1" hangingPunct="1">
              <a:spcBef>
                <a:spcPts val="475"/>
              </a:spcBef>
              <a:buFont typeface="Arial" charset="0"/>
              <a:buChar char="•"/>
            </a:pPr>
            <a:r>
              <a:rPr lang="en-US" sz="1600" dirty="0" smtClean="0">
                <a:latin typeface="Tahoma" charset="0"/>
                <a:cs typeface="Tahoma" charset="0"/>
              </a:rPr>
              <a:t>Proposal Requirements</a:t>
            </a:r>
          </a:p>
          <a:p>
            <a:pPr lvl="1" eaLnBrk="1" hangingPunct="1">
              <a:spcBef>
                <a:spcPts val="475"/>
              </a:spcBef>
              <a:buFont typeface="Arial" charset="0"/>
              <a:buChar char="•"/>
            </a:pPr>
            <a:r>
              <a:rPr lang="en-US" sz="1600" dirty="0" smtClean="0">
                <a:latin typeface="Tahoma" charset="0"/>
                <a:cs typeface="Tahoma" charset="0"/>
              </a:rPr>
              <a:t>DBE Goals</a:t>
            </a:r>
          </a:p>
          <a:p>
            <a:pPr lvl="1" eaLnBrk="1" hangingPunct="1">
              <a:spcBef>
                <a:spcPts val="475"/>
              </a:spcBef>
              <a:buFont typeface="Arial" charset="0"/>
              <a:buChar char="•"/>
            </a:pPr>
            <a:r>
              <a:rPr lang="en-US" sz="1600" dirty="0" smtClean="0">
                <a:latin typeface="Tahoma" charset="0"/>
                <a:cs typeface="Tahoma" charset="0"/>
              </a:rPr>
              <a:t>Price Sheet</a:t>
            </a:r>
          </a:p>
          <a:p>
            <a:pPr marL="0" indent="0" eaLnBrk="1" hangingPunct="1">
              <a:spcBef>
                <a:spcPts val="475"/>
              </a:spcBef>
            </a:pPr>
            <a:r>
              <a:rPr lang="en-US" sz="1800" b="1" dirty="0">
                <a:latin typeface="Tahoma" charset="0"/>
                <a:cs typeface="Tahoma" charset="0"/>
              </a:rPr>
              <a:t>Terms</a:t>
            </a:r>
            <a:r>
              <a:rPr lang="en-US" sz="1600" dirty="0" smtClean="0">
                <a:latin typeface="Tahoma" charset="0"/>
                <a:cs typeface="Tahoma" charset="0"/>
              </a:rPr>
              <a:t> </a:t>
            </a:r>
            <a:r>
              <a:rPr lang="en-US" sz="1800" b="1" dirty="0" smtClean="0">
                <a:latin typeface="Tahoma" charset="0"/>
                <a:cs typeface="Tahoma" charset="0"/>
              </a:rPr>
              <a:t>and Conditions </a:t>
            </a:r>
          </a:p>
          <a:p>
            <a:pPr lvl="1" eaLnBrk="1" hangingPunct="1">
              <a:spcBef>
                <a:spcPts val="475"/>
              </a:spcBef>
              <a:buFont typeface="Arial" charset="0"/>
              <a:buChar char="•"/>
            </a:pPr>
            <a:r>
              <a:rPr lang="en-US" sz="1600" dirty="0" smtClean="0">
                <a:latin typeface="Tahoma" charset="0"/>
                <a:cs typeface="Tahoma" charset="0"/>
              </a:rPr>
              <a:t>Insurance and Bond Requirements</a:t>
            </a:r>
          </a:p>
          <a:p>
            <a:pPr lvl="1" eaLnBrk="1" hangingPunct="1">
              <a:spcBef>
                <a:spcPts val="475"/>
              </a:spcBef>
              <a:buFont typeface="Arial" charset="0"/>
              <a:buChar char="•"/>
            </a:pPr>
            <a:r>
              <a:rPr lang="en-US" sz="1600" dirty="0" smtClean="0">
                <a:latin typeface="Tahoma" charset="0"/>
                <a:cs typeface="Tahoma" charset="0"/>
              </a:rPr>
              <a:t>Intellectual Property </a:t>
            </a:r>
          </a:p>
          <a:p>
            <a:pPr lvl="1" eaLnBrk="1" hangingPunct="1">
              <a:spcBef>
                <a:spcPts val="475"/>
              </a:spcBef>
              <a:buFont typeface="Arial" charset="0"/>
              <a:buChar char="•"/>
            </a:pPr>
            <a:r>
              <a:rPr lang="en-US" sz="1600" dirty="0" smtClean="0">
                <a:latin typeface="Tahoma" charset="0"/>
                <a:cs typeface="Tahoma" charset="0"/>
              </a:rPr>
              <a:t>Variation </a:t>
            </a:r>
            <a:r>
              <a:rPr lang="en-US" sz="1600" dirty="0">
                <a:latin typeface="Tahoma" charset="0"/>
                <a:cs typeface="Tahoma" charset="0"/>
              </a:rPr>
              <a:t>in Quantities </a:t>
            </a:r>
          </a:p>
          <a:p>
            <a:pPr lvl="1" eaLnBrk="1" hangingPunct="1">
              <a:spcBef>
                <a:spcPts val="475"/>
              </a:spcBef>
              <a:buFont typeface="Arial" charset="0"/>
              <a:buChar char="•"/>
            </a:pPr>
            <a:r>
              <a:rPr lang="en-US" sz="1600" dirty="0" smtClean="0">
                <a:latin typeface="Tahoma" charset="0"/>
                <a:cs typeface="Tahoma" charset="0"/>
              </a:rPr>
              <a:t>Representations and Certifications </a:t>
            </a:r>
          </a:p>
          <a:p>
            <a:pPr marL="0" indent="0" eaLnBrk="1" hangingPunct="1">
              <a:spcBef>
                <a:spcPts val="475"/>
              </a:spcBef>
            </a:pPr>
            <a:r>
              <a:rPr lang="en-US" sz="1800" b="1" dirty="0" smtClean="0">
                <a:latin typeface="Tahoma" charset="0"/>
                <a:cs typeface="Tahoma" charset="0"/>
              </a:rPr>
              <a:t>Technical Specification and Statement of Work </a:t>
            </a:r>
            <a:endParaRPr lang="en-US" sz="1800" b="1" dirty="0">
              <a:latin typeface="Tahoma" charset="0"/>
              <a:cs typeface="Tahoma" charset="0"/>
            </a:endParaRPr>
          </a:p>
          <a:p>
            <a:pPr lvl="1" eaLnBrk="1" hangingPunct="1">
              <a:spcBef>
                <a:spcPts val="475"/>
              </a:spcBef>
              <a:buFont typeface="Arial" charset="0"/>
              <a:buChar char="•"/>
            </a:pPr>
            <a:r>
              <a:rPr lang="en-US" sz="1600" dirty="0" smtClean="0">
                <a:latin typeface="Tahoma" charset="0"/>
                <a:cs typeface="Tahoma" charset="0"/>
              </a:rPr>
              <a:t>Faregates</a:t>
            </a:r>
          </a:p>
          <a:p>
            <a:pPr lvl="1" eaLnBrk="1" hangingPunct="1">
              <a:spcBef>
                <a:spcPts val="475"/>
              </a:spcBef>
              <a:buFont typeface="Arial" charset="0"/>
              <a:buChar char="•"/>
            </a:pPr>
            <a:r>
              <a:rPr lang="en-US" sz="1600" dirty="0" smtClean="0">
                <a:latin typeface="Tahoma" charset="0"/>
                <a:cs typeface="Tahoma" charset="0"/>
              </a:rPr>
              <a:t>Station Terminals and Portable Devices</a:t>
            </a:r>
          </a:p>
          <a:p>
            <a:pPr lvl="1" eaLnBrk="1" hangingPunct="1">
              <a:spcBef>
                <a:spcPts val="475"/>
              </a:spcBef>
              <a:buFont typeface="Arial" charset="0"/>
              <a:buChar char="•"/>
            </a:pPr>
            <a:r>
              <a:rPr lang="en-US" sz="1600" dirty="0" smtClean="0">
                <a:latin typeface="Tahoma" charset="0"/>
                <a:cs typeface="Tahoma" charset="0"/>
              </a:rPr>
              <a:t>Faregate Maintenance </a:t>
            </a:r>
          </a:p>
          <a:p>
            <a:pPr lvl="1" eaLnBrk="1" hangingPunct="1">
              <a:spcBef>
                <a:spcPts val="475"/>
              </a:spcBef>
              <a:buFont typeface="Arial" charset="0"/>
              <a:buChar char="•"/>
            </a:pPr>
            <a:r>
              <a:rPr lang="en-US" sz="1600" dirty="0" smtClean="0">
                <a:latin typeface="Tahoma" charset="0"/>
                <a:cs typeface="Tahoma" charset="0"/>
              </a:rPr>
              <a:t>Software Maintenance</a:t>
            </a:r>
          </a:p>
          <a:p>
            <a:pPr lvl="1" eaLnBrk="1" hangingPunct="1">
              <a:spcBef>
                <a:spcPts val="475"/>
              </a:spcBef>
              <a:buFont typeface="Arial" charset="0"/>
              <a:buChar char="•"/>
            </a:pPr>
            <a:r>
              <a:rPr lang="en-US" sz="1600" dirty="0" smtClean="0">
                <a:latin typeface="Tahoma" charset="0"/>
                <a:cs typeface="Tahoma" charset="0"/>
              </a:rPr>
              <a:t>Parts Repair and Replacement Warranty </a:t>
            </a:r>
          </a:p>
          <a:p>
            <a:pPr marL="455612" lvl="1" indent="0" eaLnBrk="1" hangingPunct="1">
              <a:spcBef>
                <a:spcPts val="475"/>
              </a:spcBef>
            </a:pPr>
            <a:endParaRPr lang="en-US" sz="2000" dirty="0">
              <a:latin typeface="Tahoma" charset="0"/>
              <a:cs typeface="Tahoma" charset="0"/>
            </a:endParaRPr>
          </a:p>
        </p:txBody>
      </p:sp>
      <p:sp>
        <p:nvSpPr>
          <p:cNvPr id="6" name="Title 1"/>
          <p:cNvSpPr txBox="1">
            <a:spLocks/>
          </p:cNvSpPr>
          <p:nvPr/>
        </p:nvSpPr>
        <p:spPr>
          <a:xfrm>
            <a:off x="1134035" y="4481"/>
            <a:ext cx="8009965" cy="12953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b="1" dirty="0" smtClean="0">
                <a:solidFill>
                  <a:schemeClr val="bg1"/>
                </a:solidFill>
                <a:latin typeface="Tahoma" pitchFamily="34" charset="0"/>
                <a:cs typeface="Tahoma" pitchFamily="34" charset="0"/>
              </a:rPr>
              <a:t>SOLICITATION OVERVIEW </a:t>
            </a:r>
            <a:endParaRPr lang="en-US" sz="2800" b="1" dirty="0">
              <a:solidFill>
                <a:schemeClr val="bg1"/>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B4E9B-9876-45F9-A07D-79ED7DF52320}" type="slidenum">
              <a:rPr lang="en-US" smtClean="0"/>
              <a:pPr>
                <a:defRPr/>
              </a:pPr>
              <a:t>6</a:t>
            </a:fld>
            <a:endParaRPr lang="en-US" dirty="0"/>
          </a:p>
        </p:txBody>
      </p:sp>
      <p:sp>
        <p:nvSpPr>
          <p:cNvPr id="5" name="Content Placeholder 2"/>
          <p:cNvSpPr txBox="1">
            <a:spLocks/>
          </p:cNvSpPr>
          <p:nvPr/>
        </p:nvSpPr>
        <p:spPr bwMode="auto">
          <a:xfrm>
            <a:off x="533400" y="1565133"/>
            <a:ext cx="7543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eaLnBrk="0" hangingPunct="0">
              <a:defRPr sz="2400">
                <a:solidFill>
                  <a:schemeClr val="tx1"/>
                </a:solidFill>
                <a:latin typeface="Arial" charset="0"/>
                <a:ea typeface="ＭＳ Ｐゴシック" charset="0"/>
                <a:cs typeface="ＭＳ Ｐゴシック" charset="0"/>
              </a:defRPr>
            </a:lvl1pPr>
            <a:lvl2pPr marL="793750" indent="-338138"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ts val="475"/>
              </a:spcBef>
            </a:pPr>
            <a:r>
              <a:rPr lang="en-US" sz="2000" b="1" dirty="0" smtClean="0">
                <a:latin typeface="Tahoma" charset="0"/>
                <a:cs typeface="Tahoma" charset="0"/>
              </a:rPr>
              <a:t>Options </a:t>
            </a:r>
          </a:p>
          <a:p>
            <a:pPr lvl="1" eaLnBrk="1" hangingPunct="1">
              <a:spcBef>
                <a:spcPts val="475"/>
              </a:spcBef>
              <a:buFont typeface="Arial" charset="0"/>
              <a:buChar char="•"/>
            </a:pPr>
            <a:r>
              <a:rPr lang="en-US" sz="2000" dirty="0" smtClean="0">
                <a:latin typeface="Tahoma" charset="0"/>
                <a:cs typeface="Tahoma" charset="0"/>
              </a:rPr>
              <a:t>Silver Line and Purple Line Equipment</a:t>
            </a:r>
          </a:p>
          <a:p>
            <a:pPr lvl="1" eaLnBrk="1" hangingPunct="1">
              <a:spcBef>
                <a:spcPts val="475"/>
              </a:spcBef>
              <a:buFont typeface="Arial" charset="0"/>
              <a:buChar char="•"/>
            </a:pPr>
            <a:r>
              <a:rPr lang="en-US" sz="2000" dirty="0" smtClean="0">
                <a:latin typeface="Tahoma" charset="0"/>
                <a:cs typeface="Tahoma" charset="0"/>
              </a:rPr>
              <a:t>Extended Software Maintenance</a:t>
            </a:r>
          </a:p>
          <a:p>
            <a:pPr lvl="1" eaLnBrk="1" hangingPunct="1">
              <a:spcBef>
                <a:spcPts val="475"/>
              </a:spcBef>
              <a:buFont typeface="Arial" charset="0"/>
              <a:buChar char="•"/>
            </a:pPr>
            <a:r>
              <a:rPr lang="en-US" sz="2000" dirty="0" smtClean="0">
                <a:latin typeface="Tahoma" charset="0"/>
                <a:cs typeface="Tahoma" charset="0"/>
              </a:rPr>
              <a:t>Faregate Maintenance</a:t>
            </a:r>
          </a:p>
          <a:p>
            <a:pPr lvl="1" eaLnBrk="1" hangingPunct="1">
              <a:spcBef>
                <a:spcPts val="475"/>
              </a:spcBef>
              <a:buFont typeface="Arial" charset="0"/>
              <a:buChar char="•"/>
            </a:pPr>
            <a:r>
              <a:rPr lang="en-US" sz="2000" dirty="0" smtClean="0">
                <a:latin typeface="Tahoma" charset="0"/>
                <a:cs typeface="Tahoma" charset="0"/>
              </a:rPr>
              <a:t>Extended Parts Repair and Replacement Warranty </a:t>
            </a:r>
            <a:endParaRPr lang="en-US" sz="2000" dirty="0">
              <a:latin typeface="Tahoma" charset="0"/>
              <a:cs typeface="Tahoma" charset="0"/>
            </a:endParaRPr>
          </a:p>
          <a:p>
            <a:pPr marL="0" indent="0" eaLnBrk="1" hangingPunct="1">
              <a:spcBef>
                <a:spcPts val="475"/>
              </a:spcBef>
            </a:pPr>
            <a:r>
              <a:rPr lang="en-US" sz="2000" b="1" dirty="0" smtClean="0">
                <a:latin typeface="Tahoma" charset="0"/>
                <a:cs typeface="Tahoma" charset="0"/>
              </a:rPr>
              <a:t>Solicitation Attachments</a:t>
            </a:r>
          </a:p>
          <a:p>
            <a:pPr marL="741362" lvl="1" indent="-285750" eaLnBrk="1" hangingPunct="1">
              <a:spcBef>
                <a:spcPts val="475"/>
              </a:spcBef>
              <a:buFont typeface="Arial" panose="020B0604020202020204" pitchFamily="34" charset="0"/>
              <a:buChar char="•"/>
            </a:pPr>
            <a:r>
              <a:rPr lang="en-US" sz="2000" dirty="0" smtClean="0">
                <a:latin typeface="Tahoma" charset="0"/>
                <a:cs typeface="Tahoma" charset="0"/>
              </a:rPr>
              <a:t>Requirements Compliance Matrix</a:t>
            </a:r>
          </a:p>
          <a:p>
            <a:pPr marL="741362" lvl="1" indent="-285750" eaLnBrk="1" hangingPunct="1">
              <a:spcBef>
                <a:spcPts val="475"/>
              </a:spcBef>
              <a:buFont typeface="Arial" panose="020B0604020202020204" pitchFamily="34" charset="0"/>
              <a:buChar char="•"/>
            </a:pPr>
            <a:r>
              <a:rPr lang="en-US" sz="2000" dirty="0" smtClean="0">
                <a:latin typeface="Tahoma" charset="0"/>
                <a:cs typeface="Tahoma" charset="0"/>
              </a:rPr>
              <a:t>WMATA Construction Safety and Environmental Manual</a:t>
            </a:r>
          </a:p>
          <a:p>
            <a:pPr marL="741362" lvl="1" indent="-285750" eaLnBrk="1" hangingPunct="1">
              <a:spcBef>
                <a:spcPts val="475"/>
              </a:spcBef>
              <a:buFont typeface="Arial" panose="020B0604020202020204" pitchFamily="34" charset="0"/>
              <a:buChar char="•"/>
            </a:pPr>
            <a:r>
              <a:rPr lang="en-US" sz="2000" dirty="0" smtClean="0">
                <a:latin typeface="Tahoma" charset="0"/>
                <a:cs typeface="Tahoma" charset="0"/>
              </a:rPr>
              <a:t>WMATA Safety and Security Certification Plan</a:t>
            </a:r>
          </a:p>
          <a:p>
            <a:pPr marL="741362" lvl="1" indent="-285750" eaLnBrk="1" hangingPunct="1">
              <a:spcBef>
                <a:spcPts val="475"/>
              </a:spcBef>
              <a:buFont typeface="Arial" panose="020B0604020202020204" pitchFamily="34" charset="0"/>
              <a:buChar char="•"/>
            </a:pPr>
            <a:r>
              <a:rPr lang="en-US" sz="2000" dirty="0" smtClean="0">
                <a:latin typeface="Tahoma" charset="0"/>
                <a:cs typeface="Tahoma" charset="0"/>
              </a:rPr>
              <a:t>WMATA IT NCS Design and Wiring Standards</a:t>
            </a:r>
          </a:p>
          <a:p>
            <a:pPr marL="741362" lvl="1" indent="-285750" eaLnBrk="1" hangingPunct="1">
              <a:spcBef>
                <a:spcPts val="475"/>
              </a:spcBef>
              <a:buFont typeface="Arial" panose="020B0604020202020204" pitchFamily="34" charset="0"/>
              <a:buChar char="•"/>
            </a:pPr>
            <a:r>
              <a:rPr lang="en-US" sz="2000" dirty="0" smtClean="0">
                <a:latin typeface="Tahoma" charset="0"/>
                <a:cs typeface="Tahoma" charset="0"/>
              </a:rPr>
              <a:t>IT NCS Approved Materials List</a:t>
            </a:r>
          </a:p>
          <a:p>
            <a:pPr marL="741362" lvl="1" indent="-285750" eaLnBrk="1" hangingPunct="1">
              <a:spcBef>
                <a:spcPts val="475"/>
              </a:spcBef>
              <a:buFont typeface="Arial" panose="020B0604020202020204" pitchFamily="34" charset="0"/>
              <a:buChar char="•"/>
            </a:pPr>
            <a:r>
              <a:rPr lang="en-US" sz="2000" dirty="0" smtClean="0">
                <a:latin typeface="Tahoma" charset="0"/>
                <a:cs typeface="Tahoma" charset="0"/>
              </a:rPr>
              <a:t>WMATA Standard Specifications  </a:t>
            </a:r>
            <a:endParaRPr lang="en-US" sz="2000" dirty="0">
              <a:latin typeface="Tahoma" charset="0"/>
              <a:cs typeface="Tahoma" charset="0"/>
            </a:endParaRPr>
          </a:p>
        </p:txBody>
      </p:sp>
      <p:sp>
        <p:nvSpPr>
          <p:cNvPr id="6" name="Title 1"/>
          <p:cNvSpPr txBox="1">
            <a:spLocks/>
          </p:cNvSpPr>
          <p:nvPr/>
        </p:nvSpPr>
        <p:spPr>
          <a:xfrm>
            <a:off x="1134035" y="4481"/>
            <a:ext cx="8009965" cy="12953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b="1" dirty="0" smtClean="0">
                <a:solidFill>
                  <a:schemeClr val="bg1"/>
                </a:solidFill>
                <a:latin typeface="Tahoma" pitchFamily="34" charset="0"/>
                <a:cs typeface="Tahoma" pitchFamily="34" charset="0"/>
              </a:rPr>
              <a:t>SOLICITATION OVERVIEW </a:t>
            </a:r>
            <a:endParaRPr lang="en-US" sz="2800" b="1"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1316465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B4E9B-9876-45F9-A07D-79ED7DF52320}" type="slidenum">
              <a:rPr lang="en-US" smtClean="0"/>
              <a:pPr>
                <a:defRPr/>
              </a:pPr>
              <a:t>7</a:t>
            </a:fld>
            <a:endParaRPr lang="en-US" dirty="0"/>
          </a:p>
        </p:txBody>
      </p:sp>
      <p:sp>
        <p:nvSpPr>
          <p:cNvPr id="5" name="Content Placeholder 2"/>
          <p:cNvSpPr txBox="1">
            <a:spLocks/>
          </p:cNvSpPr>
          <p:nvPr/>
        </p:nvSpPr>
        <p:spPr bwMode="auto">
          <a:xfrm>
            <a:off x="533400" y="1565133"/>
            <a:ext cx="7543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eaLnBrk="0" hangingPunct="0">
              <a:defRPr sz="2400">
                <a:solidFill>
                  <a:schemeClr val="tx1"/>
                </a:solidFill>
                <a:latin typeface="Arial" charset="0"/>
                <a:ea typeface="ＭＳ Ｐゴシック" charset="0"/>
                <a:cs typeface="ＭＳ Ｐゴシック" charset="0"/>
              </a:defRPr>
            </a:lvl1pPr>
            <a:lvl2pPr marL="793750" indent="-338138"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ts val="475"/>
              </a:spcBef>
            </a:pPr>
            <a:r>
              <a:rPr lang="en-US" sz="1800" b="1" dirty="0" smtClean="0">
                <a:latin typeface="Tahoma" charset="0"/>
                <a:cs typeface="Tahoma" charset="0"/>
              </a:rPr>
              <a:t>Vendor Registration</a:t>
            </a:r>
          </a:p>
          <a:p>
            <a:pPr marL="455612" lvl="1" indent="0" eaLnBrk="1" hangingPunct="1">
              <a:spcBef>
                <a:spcPts val="475"/>
              </a:spcBef>
            </a:pPr>
            <a:r>
              <a:rPr lang="en-US" sz="1400" dirty="0">
                <a:latin typeface="Tahoma" charset="0"/>
                <a:cs typeface="Tahoma" charset="0"/>
                <a:hlinkClick r:id="rId2"/>
              </a:rPr>
              <a:t>https://</a:t>
            </a:r>
            <a:r>
              <a:rPr lang="en-US" sz="1400" dirty="0" smtClean="0">
                <a:latin typeface="Tahoma" charset="0"/>
                <a:cs typeface="Tahoma" charset="0"/>
                <a:hlinkClick r:id="rId2"/>
              </a:rPr>
              <a:t>www.wmata.com/business/procurement/index.cfm</a:t>
            </a:r>
            <a:endParaRPr lang="en-US" sz="1400" dirty="0" smtClean="0">
              <a:latin typeface="Tahoma" charset="0"/>
              <a:cs typeface="Tahoma" charset="0"/>
            </a:endParaRPr>
          </a:p>
          <a:p>
            <a:pPr marL="0" indent="0" eaLnBrk="1" hangingPunct="1">
              <a:spcBef>
                <a:spcPts val="475"/>
              </a:spcBef>
            </a:pPr>
            <a:r>
              <a:rPr lang="en-US" sz="1800" b="1" dirty="0" smtClean="0">
                <a:latin typeface="Tahoma" charset="0"/>
                <a:cs typeface="Tahoma" charset="0"/>
              </a:rPr>
              <a:t>DBE </a:t>
            </a:r>
          </a:p>
          <a:p>
            <a:pPr lvl="1" eaLnBrk="1" hangingPunct="1">
              <a:spcBef>
                <a:spcPts val="475"/>
              </a:spcBef>
              <a:buFont typeface="Arial" charset="0"/>
              <a:buChar char="•"/>
            </a:pPr>
            <a:r>
              <a:rPr lang="en-US" sz="1600" dirty="0" smtClean="0">
                <a:latin typeface="Tahoma" charset="0"/>
                <a:cs typeface="Tahoma" charset="0"/>
              </a:rPr>
              <a:t>DBE Goal 3%</a:t>
            </a:r>
          </a:p>
          <a:p>
            <a:pPr lvl="1" eaLnBrk="1" hangingPunct="1">
              <a:spcBef>
                <a:spcPts val="475"/>
              </a:spcBef>
              <a:buFont typeface="Arial" charset="0"/>
              <a:buChar char="•"/>
            </a:pPr>
            <a:r>
              <a:rPr lang="en-US" sz="1600" dirty="0" smtClean="0">
                <a:latin typeface="Tahoma" charset="0"/>
                <a:cs typeface="Tahoma" charset="0"/>
              </a:rPr>
              <a:t>Monthly DBE Compliance Reporting</a:t>
            </a:r>
          </a:p>
          <a:p>
            <a:pPr lvl="1" eaLnBrk="1" hangingPunct="1">
              <a:spcBef>
                <a:spcPts val="475"/>
              </a:spcBef>
              <a:buFont typeface="Arial" charset="0"/>
              <a:buChar char="•"/>
            </a:pPr>
            <a:r>
              <a:rPr lang="en-US" sz="1600" dirty="0" smtClean="0">
                <a:latin typeface="Tahoma" charset="0"/>
                <a:cs typeface="Tahoma" charset="0"/>
              </a:rPr>
              <a:t>Prompt Payment Certification </a:t>
            </a:r>
          </a:p>
          <a:p>
            <a:pPr lvl="1" eaLnBrk="1" hangingPunct="1">
              <a:spcBef>
                <a:spcPts val="475"/>
              </a:spcBef>
              <a:buFont typeface="Arial" charset="0"/>
              <a:buChar char="•"/>
            </a:pPr>
            <a:r>
              <a:rPr lang="en-US" sz="1600" dirty="0" smtClean="0">
                <a:latin typeface="Tahoma" charset="0"/>
                <a:cs typeface="Tahoma" charset="0"/>
              </a:rPr>
              <a:t>Davis and Bacon Wage Payroll Certification </a:t>
            </a:r>
            <a:endParaRPr lang="en-US" sz="1600" dirty="0">
              <a:latin typeface="Tahoma" charset="0"/>
              <a:cs typeface="Tahoma" charset="0"/>
            </a:endParaRPr>
          </a:p>
          <a:p>
            <a:pPr marL="0" indent="0" eaLnBrk="1" hangingPunct="1">
              <a:spcBef>
                <a:spcPts val="475"/>
              </a:spcBef>
            </a:pPr>
            <a:r>
              <a:rPr lang="en-US" sz="1800" b="1" dirty="0" smtClean="0">
                <a:latin typeface="Tahoma" charset="0"/>
                <a:cs typeface="Tahoma" charset="0"/>
              </a:rPr>
              <a:t>Insurance and Bonding</a:t>
            </a:r>
          </a:p>
          <a:p>
            <a:pPr lvl="1" eaLnBrk="1" hangingPunct="1">
              <a:spcBef>
                <a:spcPts val="475"/>
              </a:spcBef>
              <a:buFont typeface="Arial" charset="0"/>
              <a:buChar char="•"/>
            </a:pPr>
            <a:r>
              <a:rPr lang="en-US" sz="1600" dirty="0">
                <a:latin typeface="Tahoma" charset="0"/>
                <a:cs typeface="Tahoma" charset="0"/>
              </a:rPr>
              <a:t>Railroad Protective Liability </a:t>
            </a:r>
            <a:r>
              <a:rPr lang="en-US" sz="1600" dirty="0" smtClean="0">
                <a:latin typeface="Tahoma" charset="0"/>
                <a:cs typeface="Tahoma" charset="0"/>
              </a:rPr>
              <a:t>(Can be purchased from WMATA)</a:t>
            </a:r>
            <a:endParaRPr lang="en-US" sz="1600" dirty="0">
              <a:latin typeface="Tahoma" charset="0"/>
              <a:cs typeface="Tahoma" charset="0"/>
            </a:endParaRPr>
          </a:p>
          <a:p>
            <a:pPr lvl="1" eaLnBrk="1" hangingPunct="1">
              <a:spcBef>
                <a:spcPts val="475"/>
              </a:spcBef>
              <a:buFont typeface="Arial" charset="0"/>
              <a:buChar char="•"/>
            </a:pPr>
            <a:r>
              <a:rPr lang="en-US" sz="1600" dirty="0" smtClean="0">
                <a:latin typeface="Tahoma" charset="0"/>
                <a:cs typeface="Tahoma" charset="0"/>
              </a:rPr>
              <a:t>Commercial </a:t>
            </a:r>
            <a:r>
              <a:rPr lang="en-US" sz="1600" dirty="0">
                <a:latin typeface="Tahoma" charset="0"/>
                <a:cs typeface="Tahoma" charset="0"/>
              </a:rPr>
              <a:t>General </a:t>
            </a:r>
            <a:r>
              <a:rPr lang="en-US" sz="1600" dirty="0" smtClean="0">
                <a:latin typeface="Tahoma" charset="0"/>
                <a:cs typeface="Tahoma" charset="0"/>
              </a:rPr>
              <a:t>Liability</a:t>
            </a:r>
            <a:endParaRPr lang="en-US" sz="1600" dirty="0">
              <a:latin typeface="Tahoma" charset="0"/>
              <a:cs typeface="Tahoma" charset="0"/>
            </a:endParaRPr>
          </a:p>
          <a:p>
            <a:pPr lvl="1" eaLnBrk="1" hangingPunct="1">
              <a:spcBef>
                <a:spcPts val="475"/>
              </a:spcBef>
              <a:buFont typeface="Arial" charset="0"/>
              <a:buChar char="•"/>
            </a:pPr>
            <a:r>
              <a:rPr lang="en-US" sz="1600" dirty="0">
                <a:latin typeface="Tahoma" charset="0"/>
                <a:cs typeface="Tahoma" charset="0"/>
              </a:rPr>
              <a:t>Business Automobile </a:t>
            </a:r>
            <a:r>
              <a:rPr lang="en-US" sz="1600" dirty="0" smtClean="0">
                <a:latin typeface="Tahoma" charset="0"/>
                <a:cs typeface="Tahoma" charset="0"/>
              </a:rPr>
              <a:t>Liability</a:t>
            </a:r>
            <a:endParaRPr lang="en-US" sz="1600" dirty="0">
              <a:latin typeface="Tahoma" charset="0"/>
              <a:cs typeface="Tahoma" charset="0"/>
            </a:endParaRPr>
          </a:p>
          <a:p>
            <a:pPr lvl="1" eaLnBrk="1" hangingPunct="1">
              <a:spcBef>
                <a:spcPts val="475"/>
              </a:spcBef>
              <a:buFont typeface="Arial" charset="0"/>
              <a:buChar char="•"/>
            </a:pPr>
            <a:r>
              <a:rPr lang="en-US" sz="1600" dirty="0">
                <a:latin typeface="Tahoma" charset="0"/>
                <a:cs typeface="Tahoma" charset="0"/>
              </a:rPr>
              <a:t>Workers </a:t>
            </a:r>
            <a:r>
              <a:rPr lang="en-US" sz="1600" dirty="0" smtClean="0">
                <a:latin typeface="Tahoma" charset="0"/>
                <a:cs typeface="Tahoma" charset="0"/>
              </a:rPr>
              <a:t>Compensation</a:t>
            </a:r>
            <a:endParaRPr lang="en-US" sz="1600" dirty="0">
              <a:latin typeface="Tahoma" charset="0"/>
              <a:cs typeface="Tahoma" charset="0"/>
            </a:endParaRPr>
          </a:p>
          <a:p>
            <a:pPr lvl="1" eaLnBrk="1" hangingPunct="1">
              <a:spcBef>
                <a:spcPts val="475"/>
              </a:spcBef>
              <a:buFont typeface="Arial" charset="0"/>
              <a:buChar char="•"/>
            </a:pPr>
            <a:r>
              <a:rPr lang="en-US" sz="1600" dirty="0" smtClean="0">
                <a:latin typeface="Tahoma" charset="0"/>
                <a:cs typeface="Tahoma" charset="0"/>
              </a:rPr>
              <a:t>General Bond</a:t>
            </a:r>
          </a:p>
          <a:p>
            <a:pPr marL="455612" lvl="1" indent="0" eaLnBrk="1" hangingPunct="1">
              <a:spcBef>
                <a:spcPts val="475"/>
              </a:spcBef>
            </a:pPr>
            <a:endParaRPr lang="en-US" sz="1800" dirty="0">
              <a:latin typeface="Tahoma" charset="0"/>
              <a:cs typeface="Tahoma" charset="0"/>
            </a:endParaRPr>
          </a:p>
        </p:txBody>
      </p:sp>
      <p:sp>
        <p:nvSpPr>
          <p:cNvPr id="6" name="Title 1"/>
          <p:cNvSpPr txBox="1">
            <a:spLocks/>
          </p:cNvSpPr>
          <p:nvPr/>
        </p:nvSpPr>
        <p:spPr>
          <a:xfrm>
            <a:off x="1134035" y="4481"/>
            <a:ext cx="8009965" cy="12953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Tahoma" pitchFamily="34" charset="0"/>
                <a:cs typeface="Tahoma" pitchFamily="34" charset="0"/>
              </a:rPr>
              <a:t>VENDOR REGISTRATION, DBE &amp; INSURANCE REQUIREMENTS </a:t>
            </a:r>
            <a:endParaRPr lang="en-US" sz="2800" b="1"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2242331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B4E9B-9876-45F9-A07D-79ED7DF52320}" type="slidenum">
              <a:rPr lang="en-US" smtClean="0"/>
              <a:pPr>
                <a:defRPr/>
              </a:pPr>
              <a:t>8</a:t>
            </a:fld>
            <a:endParaRPr lang="en-US" dirty="0"/>
          </a:p>
        </p:txBody>
      </p:sp>
      <p:sp>
        <p:nvSpPr>
          <p:cNvPr id="5" name="Title 1"/>
          <p:cNvSpPr txBox="1">
            <a:spLocks/>
          </p:cNvSpPr>
          <p:nvPr/>
        </p:nvSpPr>
        <p:spPr>
          <a:xfrm>
            <a:off x="1134035" y="4481"/>
            <a:ext cx="8009965" cy="12953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Tahoma" pitchFamily="34" charset="0"/>
                <a:cs typeface="Tahoma" pitchFamily="34" charset="0"/>
              </a:rPr>
              <a:t>PERIOD OF PERFORMANCE AND LIQUIDATED DAMAGES </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3956342127"/>
              </p:ext>
            </p:extLst>
          </p:nvPr>
        </p:nvGraphicFramePr>
        <p:xfrm>
          <a:off x="304800" y="1828800"/>
          <a:ext cx="8686800" cy="3708400"/>
        </p:xfrm>
        <a:graphic>
          <a:graphicData uri="http://schemas.openxmlformats.org/drawingml/2006/table">
            <a:tbl>
              <a:tblPr firstRow="1" bandRow="1">
                <a:tableStyleId>{5C22544A-7EE6-4342-B048-85BDC9FD1C3A}</a:tableStyleId>
              </a:tblPr>
              <a:tblGrid>
                <a:gridCol w="2514600"/>
                <a:gridCol w="3429000"/>
                <a:gridCol w="2743200"/>
              </a:tblGrid>
              <a:tr h="370840">
                <a:tc>
                  <a:txBody>
                    <a:bodyPr/>
                    <a:lstStyle/>
                    <a:p>
                      <a:endParaRPr lang="en-US" dirty="0"/>
                    </a:p>
                  </a:txBody>
                  <a:tcPr/>
                </a:tc>
                <a:tc>
                  <a:txBody>
                    <a:bodyPr/>
                    <a:lstStyle/>
                    <a:p>
                      <a:pPr algn="ctr"/>
                      <a:r>
                        <a:rPr lang="en-US" dirty="0" smtClean="0"/>
                        <a:t>Period of Performance</a:t>
                      </a:r>
                      <a:endParaRPr lang="en-US" dirty="0"/>
                    </a:p>
                  </a:txBody>
                  <a:tcPr/>
                </a:tc>
                <a:tc>
                  <a:txBody>
                    <a:bodyPr/>
                    <a:lstStyle/>
                    <a:p>
                      <a:pPr algn="ctr"/>
                      <a:r>
                        <a:rPr lang="en-US" dirty="0" smtClean="0"/>
                        <a:t>Liquidated Damages </a:t>
                      </a:r>
                      <a:endParaRPr lang="en-US" dirty="0"/>
                    </a:p>
                  </a:txBody>
                  <a:tcPr/>
                </a:tc>
              </a:tr>
              <a:tr h="370840">
                <a:tc>
                  <a:txBody>
                    <a:bodyPr/>
                    <a:lstStyle/>
                    <a:p>
                      <a:r>
                        <a:rPr lang="en-US" sz="1800" dirty="0" smtClean="0"/>
                        <a:t>Mobilization</a:t>
                      </a:r>
                      <a:endParaRPr lang="en-US" sz="1800" dirty="0"/>
                    </a:p>
                  </a:txBody>
                  <a:tcPr/>
                </a:tc>
                <a:tc>
                  <a:txBody>
                    <a:bodyPr/>
                    <a:lstStyle/>
                    <a:p>
                      <a:pPr algn="ctr"/>
                      <a:r>
                        <a:rPr lang="en-US" dirty="0" smtClean="0"/>
                        <a:t>NTP + 45 days </a:t>
                      </a:r>
                      <a:endParaRPr lang="en-US" dirty="0"/>
                    </a:p>
                  </a:txBody>
                  <a:tcPr/>
                </a:tc>
                <a:tc>
                  <a:txBody>
                    <a:bodyPr/>
                    <a:lstStyle/>
                    <a:p>
                      <a:pPr algn="ctr"/>
                      <a:endParaRPr lang="en-US" dirty="0"/>
                    </a:p>
                  </a:txBody>
                  <a:tcPr/>
                </a:tc>
              </a:tr>
              <a:tr h="370840">
                <a:tc>
                  <a:txBody>
                    <a:bodyPr/>
                    <a:lstStyle/>
                    <a:p>
                      <a:r>
                        <a:rPr lang="en-US" sz="1800" dirty="0" smtClean="0"/>
                        <a:t>Design Review </a:t>
                      </a:r>
                      <a:endParaRPr lang="en-US" sz="1800" dirty="0"/>
                    </a:p>
                  </a:txBody>
                  <a:tcPr/>
                </a:tc>
                <a:tc>
                  <a:txBody>
                    <a:bodyPr/>
                    <a:lstStyle/>
                    <a:p>
                      <a:pPr algn="ctr"/>
                      <a:r>
                        <a:rPr lang="en-US" dirty="0" smtClean="0"/>
                        <a:t>NTP +</a:t>
                      </a:r>
                      <a:r>
                        <a:rPr lang="en-US" baseline="0" dirty="0" smtClean="0"/>
                        <a:t> 130 days </a:t>
                      </a:r>
                      <a:endParaRPr lang="en-US" dirty="0"/>
                    </a:p>
                  </a:txBody>
                  <a:tcPr/>
                </a:tc>
                <a:tc>
                  <a:txBody>
                    <a:bodyPr/>
                    <a:lstStyle/>
                    <a:p>
                      <a:pPr algn="ctr"/>
                      <a:endParaRPr lang="en-US" dirty="0"/>
                    </a:p>
                  </a:txBody>
                  <a:tcPr/>
                </a:tc>
              </a:tr>
              <a:tr h="370840">
                <a:tc>
                  <a:txBody>
                    <a:bodyPr/>
                    <a:lstStyle/>
                    <a:p>
                      <a:r>
                        <a:rPr lang="en-US" sz="1800" dirty="0" smtClean="0"/>
                        <a:t>Testing</a:t>
                      </a:r>
                      <a:endParaRPr lang="en-US" sz="1800" dirty="0"/>
                    </a:p>
                  </a:txBody>
                  <a:tcPr/>
                </a:tc>
                <a:tc>
                  <a:txBody>
                    <a:bodyPr/>
                    <a:lstStyle/>
                    <a:p>
                      <a:pPr algn="ctr"/>
                      <a:r>
                        <a:rPr lang="en-US" dirty="0" smtClean="0"/>
                        <a:t>Design Review End + 120</a:t>
                      </a:r>
                      <a:endParaRPr lang="en-US" dirty="0"/>
                    </a:p>
                  </a:txBody>
                  <a:tcPr/>
                </a:tc>
                <a:tc>
                  <a:txBody>
                    <a:bodyPr/>
                    <a:lstStyle/>
                    <a:p>
                      <a:pPr algn="ctr"/>
                      <a:r>
                        <a:rPr lang="en-US" dirty="0" smtClean="0"/>
                        <a:t>$4500/additional test</a:t>
                      </a:r>
                      <a:r>
                        <a:rPr lang="en-US" baseline="0" dirty="0" smtClean="0"/>
                        <a:t> day</a:t>
                      </a:r>
                      <a:endParaRPr lang="en-US" dirty="0"/>
                    </a:p>
                  </a:txBody>
                  <a:tcPr/>
                </a:tc>
              </a:tr>
              <a:tr h="370840">
                <a:tc>
                  <a:txBody>
                    <a:bodyPr/>
                    <a:lstStyle/>
                    <a:p>
                      <a:r>
                        <a:rPr lang="en-US" sz="1800" dirty="0" smtClean="0"/>
                        <a:t>Deployment Planning </a:t>
                      </a:r>
                      <a:endParaRPr lang="en-US" sz="1800" dirty="0"/>
                    </a:p>
                  </a:txBody>
                  <a:tcPr/>
                </a:tc>
                <a:tc>
                  <a:txBody>
                    <a:bodyPr/>
                    <a:lstStyle/>
                    <a:p>
                      <a:pPr algn="ctr"/>
                      <a:r>
                        <a:rPr lang="en-US" dirty="0" smtClean="0"/>
                        <a:t>Design Review End + 60</a:t>
                      </a:r>
                      <a:endParaRPr lang="en-US" dirty="0"/>
                    </a:p>
                  </a:txBody>
                  <a:tcPr/>
                </a:tc>
                <a:tc>
                  <a:txBody>
                    <a:bodyPr/>
                    <a:lstStyle/>
                    <a:p>
                      <a:pPr algn="ctr"/>
                      <a:endParaRPr lang="en-US" dirty="0"/>
                    </a:p>
                  </a:txBody>
                  <a:tcPr/>
                </a:tc>
              </a:tr>
              <a:tr h="370840">
                <a:tc>
                  <a:txBody>
                    <a:bodyPr/>
                    <a:lstStyle/>
                    <a:p>
                      <a:r>
                        <a:rPr lang="en-US" sz="1800" dirty="0" smtClean="0"/>
                        <a:t>Training </a:t>
                      </a:r>
                      <a:endParaRPr lang="en-US" sz="1800" dirty="0"/>
                    </a:p>
                  </a:txBody>
                  <a:tcPr/>
                </a:tc>
                <a:tc>
                  <a:txBody>
                    <a:bodyPr/>
                    <a:lstStyle/>
                    <a:p>
                      <a:pPr algn="ctr"/>
                      <a:r>
                        <a:rPr lang="en-US" dirty="0" smtClean="0"/>
                        <a:t>Deployment</a:t>
                      </a:r>
                      <a:r>
                        <a:rPr lang="en-US" baseline="0" dirty="0" smtClean="0"/>
                        <a:t> Start – 60 days</a:t>
                      </a:r>
                      <a:endParaRPr lang="en-US" dirty="0"/>
                    </a:p>
                  </a:txBody>
                  <a:tcPr/>
                </a:tc>
                <a:tc>
                  <a:txBody>
                    <a:bodyPr/>
                    <a:lstStyle/>
                    <a:p>
                      <a:pPr algn="ctr"/>
                      <a:endParaRPr lang="en-US" dirty="0"/>
                    </a:p>
                  </a:txBody>
                  <a:tcPr/>
                </a:tc>
              </a:tr>
              <a:tr h="370840">
                <a:tc>
                  <a:txBody>
                    <a:bodyPr/>
                    <a:lstStyle/>
                    <a:p>
                      <a:r>
                        <a:rPr lang="en-US" sz="1800" baseline="0" dirty="0" smtClean="0"/>
                        <a:t>Deployment</a:t>
                      </a:r>
                      <a:endParaRPr lang="en-US" sz="1800" dirty="0"/>
                    </a:p>
                  </a:txBody>
                  <a:tcPr/>
                </a:tc>
                <a:tc>
                  <a:txBody>
                    <a:bodyPr/>
                    <a:lstStyle/>
                    <a:p>
                      <a:pPr algn="ctr"/>
                      <a:r>
                        <a:rPr lang="en-US" dirty="0" smtClean="0"/>
                        <a:t>Testing  End (+</a:t>
                      </a:r>
                      <a:r>
                        <a:rPr lang="en-US" baseline="0" dirty="0" smtClean="0"/>
                        <a:t> 30) </a:t>
                      </a:r>
                      <a:r>
                        <a:rPr lang="en-US" dirty="0" smtClean="0"/>
                        <a:t>+</a:t>
                      </a:r>
                      <a:r>
                        <a:rPr lang="en-US" baseline="0" dirty="0" smtClean="0"/>
                        <a:t> 300 days</a:t>
                      </a:r>
                      <a:endParaRPr lang="en-US" dirty="0"/>
                    </a:p>
                  </a:txBody>
                  <a:tcPr/>
                </a:tc>
                <a:tc>
                  <a:txBody>
                    <a:bodyPr/>
                    <a:lstStyle/>
                    <a:p>
                      <a:pPr algn="ctr"/>
                      <a:r>
                        <a:rPr lang="en-US" dirty="0" smtClean="0"/>
                        <a:t>$8000/day</a:t>
                      </a:r>
                      <a:endParaRPr lang="en-US" dirty="0"/>
                    </a:p>
                  </a:txBody>
                  <a:tcPr/>
                </a:tc>
              </a:tr>
              <a:tr h="370840">
                <a:tc>
                  <a:txBody>
                    <a:bodyPr/>
                    <a:lstStyle/>
                    <a:p>
                      <a:r>
                        <a:rPr lang="en-US" sz="1800" dirty="0" smtClean="0"/>
                        <a:t>Faregate Warranty </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Deployment End + 90 days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r>
              <a:tr h="370840">
                <a:tc>
                  <a:txBody>
                    <a:bodyPr/>
                    <a:lstStyle/>
                    <a:p>
                      <a:r>
                        <a:rPr lang="en-US" sz="1800" dirty="0" smtClean="0"/>
                        <a:t>Parts Warranty</a:t>
                      </a:r>
                      <a:r>
                        <a:rPr lang="en-US" sz="1800" baseline="0" dirty="0" smtClean="0"/>
                        <a:t> </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System</a:t>
                      </a:r>
                      <a:r>
                        <a:rPr lang="en-US" baseline="0" dirty="0" smtClean="0"/>
                        <a:t> Acceptance + 365 days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r>
              <a:tr h="370840">
                <a:tc>
                  <a:txBody>
                    <a:bodyPr/>
                    <a:lstStyle/>
                    <a:p>
                      <a:r>
                        <a:rPr lang="en-US" sz="1800" dirty="0" smtClean="0"/>
                        <a:t>Software Maintenance </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System Acceptance + 1095 days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r>
            </a:tbl>
          </a:graphicData>
        </a:graphic>
      </p:graphicFrame>
    </p:spTree>
    <p:extLst>
      <p:ext uri="{BB962C8B-B14F-4D97-AF65-F5344CB8AC3E}">
        <p14:creationId xmlns:p14="http://schemas.microsoft.com/office/powerpoint/2010/main" val="302436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B4E9B-9876-45F9-A07D-79ED7DF52320}" type="slidenum">
              <a:rPr lang="en-US" smtClean="0"/>
              <a:pPr>
                <a:defRPr/>
              </a:pPr>
              <a:t>9</a:t>
            </a:fld>
            <a:endParaRPr lang="en-US" dirty="0"/>
          </a:p>
        </p:txBody>
      </p:sp>
      <p:sp>
        <p:nvSpPr>
          <p:cNvPr id="5" name="Content Placeholder 2"/>
          <p:cNvSpPr txBox="1">
            <a:spLocks/>
          </p:cNvSpPr>
          <p:nvPr/>
        </p:nvSpPr>
        <p:spPr bwMode="auto">
          <a:xfrm>
            <a:off x="533400" y="1676400"/>
            <a:ext cx="7543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eaLnBrk="0" hangingPunct="0">
              <a:defRPr sz="2400">
                <a:solidFill>
                  <a:schemeClr val="tx1"/>
                </a:solidFill>
                <a:latin typeface="Arial" charset="0"/>
                <a:ea typeface="ＭＳ Ｐゴシック" charset="0"/>
                <a:cs typeface="ＭＳ Ｐゴシック" charset="0"/>
              </a:defRPr>
            </a:lvl1pPr>
            <a:lvl2pPr marL="793750" indent="-338138"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ts val="475"/>
              </a:spcBef>
            </a:pPr>
            <a:r>
              <a:rPr lang="en-US" sz="2000" b="1" dirty="0" smtClean="0">
                <a:latin typeface="Tahoma" charset="0"/>
                <a:cs typeface="Tahoma" charset="0"/>
              </a:rPr>
              <a:t>General </a:t>
            </a:r>
            <a:endParaRPr lang="en-US" sz="2000" b="1" dirty="0">
              <a:latin typeface="Tahoma" charset="0"/>
              <a:cs typeface="Tahoma" charset="0"/>
            </a:endParaRPr>
          </a:p>
          <a:p>
            <a:pPr lvl="1" eaLnBrk="1" hangingPunct="1">
              <a:spcBef>
                <a:spcPts val="475"/>
              </a:spcBef>
              <a:buFont typeface="Arial" charset="0"/>
              <a:buChar char="•"/>
            </a:pPr>
            <a:r>
              <a:rPr lang="en-US" sz="1800" dirty="0" smtClean="0">
                <a:latin typeface="Tahoma" charset="0"/>
                <a:cs typeface="Tahoma" charset="0"/>
              </a:rPr>
              <a:t>Offerors may submit multiple proposals</a:t>
            </a:r>
          </a:p>
          <a:p>
            <a:pPr lvl="1" eaLnBrk="1" hangingPunct="1">
              <a:spcBef>
                <a:spcPts val="475"/>
              </a:spcBef>
              <a:buFont typeface="Arial" charset="0"/>
              <a:buChar char="•"/>
            </a:pPr>
            <a:r>
              <a:rPr lang="en-US" sz="1800" dirty="0" smtClean="0">
                <a:latin typeface="Tahoma" charset="0"/>
                <a:cs typeface="Tahoma" charset="0"/>
              </a:rPr>
              <a:t>Technical </a:t>
            </a:r>
            <a:r>
              <a:rPr lang="en-US" sz="1800" dirty="0">
                <a:latin typeface="Tahoma" charset="0"/>
                <a:cs typeface="Tahoma" charset="0"/>
              </a:rPr>
              <a:t>proposals may include multiple options </a:t>
            </a:r>
            <a:r>
              <a:rPr lang="en-US" sz="1800" dirty="0" smtClean="0">
                <a:latin typeface="Tahoma" charset="0"/>
                <a:cs typeface="Tahoma" charset="0"/>
              </a:rPr>
              <a:t>for </a:t>
            </a:r>
            <a:r>
              <a:rPr lang="en-US" sz="1800" dirty="0">
                <a:latin typeface="Tahoma" charset="0"/>
                <a:cs typeface="Tahoma" charset="0"/>
              </a:rPr>
              <a:t>specific requirements, but if the selection of one option over another changes the costs than it must be submitted as a separate proposal. </a:t>
            </a:r>
            <a:endParaRPr lang="en-US" sz="1800" dirty="0" smtClean="0">
              <a:latin typeface="Tahoma" charset="0"/>
              <a:cs typeface="Tahoma" charset="0"/>
            </a:endParaRPr>
          </a:p>
          <a:p>
            <a:pPr lvl="1" eaLnBrk="1" hangingPunct="1">
              <a:spcBef>
                <a:spcPts val="475"/>
              </a:spcBef>
              <a:buFont typeface="Arial" charset="0"/>
              <a:buChar char="•"/>
            </a:pPr>
            <a:r>
              <a:rPr lang="en-US" sz="1800" dirty="0" smtClean="0">
                <a:latin typeface="Tahoma" charset="0"/>
                <a:cs typeface="Tahoma" charset="0"/>
              </a:rPr>
              <a:t>Each additional proposal must include a description of the variances from the first proposal</a:t>
            </a:r>
            <a:endParaRPr lang="en-US" sz="1800" dirty="0">
              <a:latin typeface="Tahoma" charset="0"/>
              <a:cs typeface="Tahoma" charset="0"/>
            </a:endParaRPr>
          </a:p>
          <a:p>
            <a:pPr lvl="1" eaLnBrk="1" hangingPunct="1">
              <a:spcBef>
                <a:spcPts val="475"/>
              </a:spcBef>
              <a:buFont typeface="Arial" charset="0"/>
              <a:buChar char="•"/>
            </a:pPr>
            <a:r>
              <a:rPr lang="en-US" sz="1800" dirty="0" smtClean="0">
                <a:latin typeface="Tahoma" charset="0"/>
                <a:cs typeface="Tahoma" charset="0"/>
              </a:rPr>
              <a:t>Submissions must include all 3 volumes as follows:</a:t>
            </a:r>
          </a:p>
          <a:p>
            <a:pPr lvl="2" eaLnBrk="1" hangingPunct="1">
              <a:spcBef>
                <a:spcPts val="475"/>
              </a:spcBef>
              <a:buFont typeface="Arial" charset="0"/>
              <a:buChar char="•"/>
            </a:pPr>
            <a:r>
              <a:rPr lang="en-US" sz="1800" dirty="0" smtClean="0">
                <a:latin typeface="Tahoma" charset="0"/>
                <a:cs typeface="Tahoma" charset="0"/>
              </a:rPr>
              <a:t>Volume 1 Cost/Price (1 original, 1 copy and 1 USB)</a:t>
            </a:r>
          </a:p>
          <a:p>
            <a:pPr lvl="2" eaLnBrk="1" hangingPunct="1">
              <a:spcBef>
                <a:spcPts val="475"/>
              </a:spcBef>
              <a:buFont typeface="Arial" charset="0"/>
              <a:buChar char="•"/>
            </a:pPr>
            <a:r>
              <a:rPr lang="en-US" sz="1800" dirty="0" smtClean="0">
                <a:latin typeface="Tahoma" charset="0"/>
                <a:cs typeface="Tahoma" charset="0"/>
              </a:rPr>
              <a:t>Volume 2 Technical ( 1 original, 3 copies and 1 USB)</a:t>
            </a:r>
          </a:p>
          <a:p>
            <a:pPr lvl="2" eaLnBrk="1" hangingPunct="1">
              <a:spcBef>
                <a:spcPts val="475"/>
              </a:spcBef>
              <a:buFont typeface="Arial" charset="0"/>
              <a:buChar char="•"/>
            </a:pPr>
            <a:r>
              <a:rPr lang="en-US" sz="1800" dirty="0" smtClean="0">
                <a:latin typeface="Tahoma" charset="0"/>
                <a:cs typeface="Tahoma" charset="0"/>
              </a:rPr>
              <a:t>Volume 3 Contractual ( 1 original, 1 copy and 1 USB)</a:t>
            </a:r>
          </a:p>
          <a:p>
            <a:pPr marL="798512" lvl="1" indent="-342900" eaLnBrk="1" hangingPunct="1">
              <a:spcBef>
                <a:spcPts val="475"/>
              </a:spcBef>
              <a:buFont typeface="Arial" panose="020B0604020202020204" pitchFamily="34" charset="0"/>
              <a:buChar char="•"/>
            </a:pPr>
            <a:r>
              <a:rPr lang="en-US" sz="1800" dirty="0" smtClean="0">
                <a:latin typeface="Tahoma" charset="0"/>
                <a:cs typeface="Tahoma" charset="0"/>
              </a:rPr>
              <a:t>Each additional proposal must include a separate Technical and Cost proposal but a single Contractual submission can cover all submitted technical and cost proposals. </a:t>
            </a:r>
            <a:endParaRPr lang="en-US" sz="1800" dirty="0">
              <a:latin typeface="Tahoma" charset="0"/>
              <a:cs typeface="Tahoma" charset="0"/>
            </a:endParaRPr>
          </a:p>
        </p:txBody>
      </p:sp>
      <p:sp>
        <p:nvSpPr>
          <p:cNvPr id="6" name="Title 1"/>
          <p:cNvSpPr txBox="1">
            <a:spLocks/>
          </p:cNvSpPr>
          <p:nvPr/>
        </p:nvSpPr>
        <p:spPr>
          <a:xfrm>
            <a:off x="1134035" y="4481"/>
            <a:ext cx="8009965" cy="12953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b="1" dirty="0" smtClean="0">
                <a:solidFill>
                  <a:schemeClr val="bg1"/>
                </a:solidFill>
                <a:latin typeface="Tahoma" pitchFamily="34" charset="0"/>
                <a:cs typeface="Tahoma" pitchFamily="34" charset="0"/>
              </a:rPr>
              <a:t>PROPOSAL REQUIREMENTS</a:t>
            </a:r>
            <a:endParaRPr lang="en-US" sz="2800" b="1"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3716411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16391</TotalTime>
  <Words>2338</Words>
  <Application>Microsoft Office PowerPoint</Application>
  <PresentationFormat>On-screen Show (4:3)</PresentationFormat>
  <Paragraphs>459</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ＭＳ Ｐゴシック</vt:lpstr>
      <vt:lpstr>Arial</vt:lpstr>
      <vt:lpstr>Calibri</vt:lpstr>
      <vt:lpstr>Segoe UI Semibold</vt:lpstr>
      <vt:lpstr>Tahoma</vt:lpstr>
      <vt:lpstr>Wingdings</vt:lpstr>
      <vt:lpstr>Office Theme</vt:lpstr>
      <vt:lpstr>PowerPoint Presentation</vt:lpstr>
      <vt:lpstr> PURPOSE</vt:lpstr>
      <vt:lpstr>AGENDA </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Washington Area Metropolitan Transit Authority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e011102</dc:creator>
  <cp:lastModifiedBy>Anomnachi, Terri</cp:lastModifiedBy>
  <cp:revision>500</cp:revision>
  <cp:lastPrinted>2018-03-29T18:01:09Z</cp:lastPrinted>
  <dcterms:created xsi:type="dcterms:W3CDTF">2010-04-27T13:17:40Z</dcterms:created>
  <dcterms:modified xsi:type="dcterms:W3CDTF">2018-04-05T13:43:51Z</dcterms:modified>
</cp:coreProperties>
</file>